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11" r:id="rId2"/>
    <p:sldMasterId id="2147483724" r:id="rId3"/>
  </p:sldMasterIdLst>
  <p:notesMasterIdLst>
    <p:notesMasterId r:id="rId47"/>
  </p:notesMasterIdLst>
  <p:sldIdLst>
    <p:sldId id="256" r:id="rId4"/>
    <p:sldId id="261" r:id="rId5"/>
    <p:sldId id="262" r:id="rId6"/>
    <p:sldId id="263" r:id="rId7"/>
    <p:sldId id="264" r:id="rId8"/>
    <p:sldId id="265" r:id="rId9"/>
    <p:sldId id="310" r:id="rId10"/>
    <p:sldId id="268" r:id="rId11"/>
    <p:sldId id="269" r:id="rId12"/>
    <p:sldId id="270" r:id="rId13"/>
    <p:sldId id="271" r:id="rId14"/>
    <p:sldId id="272" r:id="rId15"/>
    <p:sldId id="273" r:id="rId16"/>
    <p:sldId id="274" r:id="rId17"/>
    <p:sldId id="275" r:id="rId18"/>
    <p:sldId id="276" r:id="rId19"/>
    <p:sldId id="278" r:id="rId20"/>
    <p:sldId id="279" r:id="rId21"/>
    <p:sldId id="280" r:id="rId22"/>
    <p:sldId id="281" r:id="rId23"/>
    <p:sldId id="307" r:id="rId24"/>
    <p:sldId id="283" r:id="rId25"/>
    <p:sldId id="311" r:id="rId26"/>
    <p:sldId id="285" r:id="rId27"/>
    <p:sldId id="286" r:id="rId28"/>
    <p:sldId id="308" r:id="rId29"/>
    <p:sldId id="309" r:id="rId30"/>
    <p:sldId id="288" r:id="rId31"/>
    <p:sldId id="289" r:id="rId32"/>
    <p:sldId id="317" r:id="rId33"/>
    <p:sldId id="318" r:id="rId34"/>
    <p:sldId id="319" r:id="rId35"/>
    <p:sldId id="320" r:id="rId36"/>
    <p:sldId id="294" r:id="rId37"/>
    <p:sldId id="295" r:id="rId38"/>
    <p:sldId id="296" r:id="rId39"/>
    <p:sldId id="297" r:id="rId40"/>
    <p:sldId id="321" r:id="rId41"/>
    <p:sldId id="322" r:id="rId42"/>
    <p:sldId id="312" r:id="rId43"/>
    <p:sldId id="313" r:id="rId44"/>
    <p:sldId id="316" r:id="rId45"/>
    <p:sldId id="306" r:id="rId46"/>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71" autoAdjust="0"/>
  </p:normalViewPr>
  <p:slideViewPr>
    <p:cSldViewPr>
      <p:cViewPr>
        <p:scale>
          <a:sx n="90" d="100"/>
          <a:sy n="90" d="100"/>
        </p:scale>
        <p:origin x="-2244" y="-5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szgfile02\Grupni04\GOSPOD\INVESTICIJE\IVANA\BAZA\makroekonomski%20pokazatelji.xls"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szgfile02\Grupni04\GOSPOD\INVESTICIJE\IVANA\BAZA\makroekonomski%20pokazatelji.xls"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0555628139109087E-2"/>
          <c:y val="5.6005407286238262E-2"/>
          <c:w val="0.93888888888888944"/>
          <c:h val="0.89814814814814881"/>
        </c:manualLayout>
      </c:layout>
      <c:pie3DChart>
        <c:varyColors val="1"/>
        <c:ser>
          <c:idx val="0"/>
          <c:order val="0"/>
          <c:explosion val="25"/>
          <c:dPt>
            <c:idx val="1"/>
            <c:bubble3D val="0"/>
            <c:spPr>
              <a:solidFill>
                <a:srgbClr val="C00000"/>
              </a:solidFill>
            </c:spPr>
          </c:dPt>
          <c:dLbls>
            <c:dLbl>
              <c:idx val="0"/>
              <c:layout/>
              <c:tx>
                <c:rich>
                  <a:bodyPr/>
                  <a:lstStyle/>
                  <a:p>
                    <a:r>
                      <a:rPr lang="hr-HR" sz="1800">
                        <a:latin typeface="+mj-lt"/>
                      </a:rPr>
                      <a:t>GZ</a:t>
                    </a:r>
                    <a:r>
                      <a:rPr lang="en-US" sz="1800">
                        <a:latin typeface="+mj-lt"/>
                      </a:rPr>
                      <a:t>
33%</a:t>
                    </a:r>
                  </a:p>
                </c:rich>
              </c:tx>
              <c:dLblPos val="ctr"/>
              <c:showLegendKey val="0"/>
              <c:showVal val="1"/>
              <c:showCatName val="0"/>
              <c:showSerName val="1"/>
              <c:showPercent val="1"/>
              <c:showBubbleSize val="0"/>
              <c:separator>
</c:separator>
            </c:dLbl>
            <c:dLbl>
              <c:idx val="1"/>
              <c:layout/>
              <c:tx>
                <c:rich>
                  <a:bodyPr/>
                  <a:lstStyle/>
                  <a:p>
                    <a:r>
                      <a:rPr lang="hr-HR" sz="1800">
                        <a:latin typeface="+mj-lt"/>
                      </a:rPr>
                      <a:t>RH</a:t>
                    </a:r>
                    <a:r>
                      <a:rPr lang="en-US" sz="1800">
                        <a:latin typeface="+mj-lt"/>
                      </a:rPr>
                      <a:t>
67%</a:t>
                    </a:r>
                  </a:p>
                </c:rich>
              </c:tx>
              <c:dLblPos val="ctr"/>
              <c:showLegendKey val="0"/>
              <c:showVal val="1"/>
              <c:showCatName val="0"/>
              <c:showSerName val="1"/>
              <c:showPercent val="1"/>
              <c:showBubbleSize val="0"/>
              <c:separator>
</c:separator>
            </c:dLbl>
            <c:txPr>
              <a:bodyPr/>
              <a:lstStyle/>
              <a:p>
                <a:pPr>
                  <a:defRPr sz="1800" b="1">
                    <a:latin typeface="+mj-lt"/>
                  </a:defRPr>
                </a:pPr>
                <a:endParaRPr lang="sr-Latn-RS"/>
              </a:p>
            </c:txPr>
            <c:showLegendKey val="0"/>
            <c:showVal val="0"/>
            <c:showCatName val="0"/>
            <c:showSerName val="0"/>
            <c:showPercent val="1"/>
            <c:showBubbleSize val="0"/>
            <c:showLeaderLines val="1"/>
          </c:dLbls>
          <c:val>
            <c:numRef>
              <c:f>BDP!$L$27:$L$28</c:f>
              <c:numCache>
                <c:formatCode>#,##0</c:formatCode>
                <c:ptCount val="2"/>
                <c:pt idx="0">
                  <c:v>14781</c:v>
                </c:pt>
                <c:pt idx="1">
                  <c:v>29660</c:v>
                </c:pt>
              </c:numCache>
            </c:numRef>
          </c:val>
        </c:ser>
        <c:dLbls>
          <c:showLegendKey val="0"/>
          <c:showVal val="0"/>
          <c:showCatName val="0"/>
          <c:showSerName val="0"/>
          <c:showPercent val="0"/>
          <c:showBubbleSize val="0"/>
          <c:showLeaderLines val="1"/>
        </c:dLbls>
      </c:pie3DChart>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0555628139109083E-2"/>
          <c:y val="5.6005407286238255E-2"/>
          <c:w val="0.93888888888888944"/>
          <c:h val="0.8981481481481487"/>
        </c:manualLayout>
      </c:layout>
      <c:pie3DChart>
        <c:varyColors val="1"/>
        <c:ser>
          <c:idx val="0"/>
          <c:order val="0"/>
          <c:explosion val="25"/>
          <c:dPt>
            <c:idx val="1"/>
            <c:bubble3D val="0"/>
            <c:spPr>
              <a:solidFill>
                <a:srgbClr val="C00000"/>
              </a:solidFill>
            </c:spPr>
          </c:dPt>
          <c:dLbls>
            <c:dLbl>
              <c:idx val="0"/>
              <c:layout/>
              <c:tx>
                <c:rich>
                  <a:bodyPr/>
                  <a:lstStyle/>
                  <a:p>
                    <a:r>
                      <a:rPr lang="hr-HR" sz="1800">
                        <a:latin typeface="+mj-lt"/>
                      </a:rPr>
                      <a:t>GZ</a:t>
                    </a:r>
                    <a:r>
                      <a:rPr lang="en-US" sz="1800">
                        <a:latin typeface="+mj-lt"/>
                      </a:rPr>
                      <a:t>
33%</a:t>
                    </a:r>
                  </a:p>
                </c:rich>
              </c:tx>
              <c:dLblPos val="ctr"/>
              <c:showLegendKey val="0"/>
              <c:showVal val="1"/>
              <c:showCatName val="0"/>
              <c:showSerName val="1"/>
              <c:showPercent val="1"/>
              <c:showBubbleSize val="0"/>
              <c:separator>
</c:separator>
            </c:dLbl>
            <c:dLbl>
              <c:idx val="1"/>
              <c:layout/>
              <c:tx>
                <c:rich>
                  <a:bodyPr/>
                  <a:lstStyle/>
                  <a:p>
                    <a:r>
                      <a:rPr lang="hr-HR" sz="1800">
                        <a:latin typeface="+mj-lt"/>
                      </a:rPr>
                      <a:t>RH</a:t>
                    </a:r>
                    <a:r>
                      <a:rPr lang="en-US" sz="1800">
                        <a:latin typeface="+mj-lt"/>
                      </a:rPr>
                      <a:t>
67%</a:t>
                    </a:r>
                  </a:p>
                </c:rich>
              </c:tx>
              <c:dLblPos val="ctr"/>
              <c:showLegendKey val="0"/>
              <c:showVal val="1"/>
              <c:showCatName val="0"/>
              <c:showSerName val="1"/>
              <c:showPercent val="1"/>
              <c:showBubbleSize val="0"/>
              <c:separator>
</c:separator>
            </c:dLbl>
            <c:txPr>
              <a:bodyPr/>
              <a:lstStyle/>
              <a:p>
                <a:pPr>
                  <a:defRPr sz="1800" b="1">
                    <a:latin typeface="+mj-lt"/>
                  </a:defRPr>
                </a:pPr>
                <a:endParaRPr lang="sr-Latn-RS"/>
              </a:p>
            </c:txPr>
            <c:showLegendKey val="0"/>
            <c:showVal val="0"/>
            <c:showCatName val="0"/>
            <c:showSerName val="0"/>
            <c:showPercent val="1"/>
            <c:showBubbleSize val="0"/>
            <c:showLeaderLines val="1"/>
          </c:dLbls>
          <c:val>
            <c:numRef>
              <c:f>BDP!$L$27:$L$28</c:f>
              <c:numCache>
                <c:formatCode>#,##0</c:formatCode>
                <c:ptCount val="2"/>
                <c:pt idx="0">
                  <c:v>14781</c:v>
                </c:pt>
                <c:pt idx="1">
                  <c:v>29660</c:v>
                </c:pt>
              </c:numCache>
            </c:numRef>
          </c:val>
        </c:ser>
        <c:dLbls>
          <c:showLegendKey val="0"/>
          <c:showVal val="0"/>
          <c:showCatName val="0"/>
          <c:showSerName val="0"/>
          <c:showPercent val="0"/>
          <c:showBubbleSize val="0"/>
          <c:showLeaderLines val="1"/>
        </c:dLbls>
      </c:pie3DChart>
    </c:plotArea>
    <c:plotVisOnly val="1"/>
    <c:dispBlanksAs val="zero"/>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A4BDE6-1839-40F1-964F-4529A633BB89}" type="doc">
      <dgm:prSet loTypeId="urn:microsoft.com/office/officeart/2005/8/layout/hierarchy4" loCatId="list" qsTypeId="urn:microsoft.com/office/officeart/2005/8/quickstyle/simple5" qsCatId="simple" csTypeId="urn:microsoft.com/office/officeart/2005/8/colors/colorful1#3" csCatId="colorful" phldr="1"/>
      <dgm:spPr/>
      <dgm:t>
        <a:bodyPr/>
        <a:lstStyle/>
        <a:p>
          <a:endParaRPr lang="hr-HR"/>
        </a:p>
      </dgm:t>
    </dgm:pt>
    <dgm:pt modelId="{A7A4D659-CCEA-4874-9699-5C93738FD05D}">
      <dgm:prSet phldrT="[Text]"/>
      <dgm:spPr/>
      <dgm:t>
        <a:bodyPr/>
        <a:lstStyle/>
        <a:p>
          <a:r>
            <a:rPr lang="hr-HR" dirty="0"/>
            <a:t>TURISTIČKA POTROŠNJA U ZAGREBU U 2009. GODINI</a:t>
          </a:r>
        </a:p>
        <a:p>
          <a:r>
            <a:rPr lang="hr-HR" dirty="0"/>
            <a:t>2.271 milijuna kuna</a:t>
          </a:r>
        </a:p>
      </dgm:t>
    </dgm:pt>
    <dgm:pt modelId="{8417B9E9-09C1-4CC6-A926-7F55CB12FECA}" type="parTrans" cxnId="{01FE1358-3D6A-4E8E-A5A7-00E66C943E96}">
      <dgm:prSet/>
      <dgm:spPr/>
      <dgm:t>
        <a:bodyPr/>
        <a:lstStyle/>
        <a:p>
          <a:endParaRPr lang="hr-HR"/>
        </a:p>
      </dgm:t>
    </dgm:pt>
    <dgm:pt modelId="{DCD64DCF-D8F3-437C-9B01-EC40951C77F9}" type="sibTrans" cxnId="{01FE1358-3D6A-4E8E-A5A7-00E66C943E96}">
      <dgm:prSet/>
      <dgm:spPr/>
      <dgm:t>
        <a:bodyPr/>
        <a:lstStyle/>
        <a:p>
          <a:endParaRPr lang="hr-HR"/>
        </a:p>
      </dgm:t>
    </dgm:pt>
    <dgm:pt modelId="{D292743A-0E95-4643-B309-2A869ABD119E}">
      <dgm:prSet phldrT="[Text]"/>
      <dgm:spPr/>
      <dgm:t>
        <a:bodyPr/>
        <a:lstStyle/>
        <a:p>
          <a:r>
            <a:rPr lang="hr-HR" dirty="0"/>
            <a:t>Nacionalna (domaća) turistička potrošnja</a:t>
          </a:r>
        </a:p>
        <a:p>
          <a:r>
            <a:rPr lang="hr-HR" dirty="0"/>
            <a:t>737 milijuna kuna</a:t>
          </a:r>
        </a:p>
      </dgm:t>
    </dgm:pt>
    <dgm:pt modelId="{D548D3F1-417E-477A-80C8-B8048863B241}" type="parTrans" cxnId="{423CE68D-7F84-4EFF-A7FC-42EB0C78A4D0}">
      <dgm:prSet/>
      <dgm:spPr/>
      <dgm:t>
        <a:bodyPr/>
        <a:lstStyle/>
        <a:p>
          <a:endParaRPr lang="hr-HR"/>
        </a:p>
      </dgm:t>
    </dgm:pt>
    <dgm:pt modelId="{D856BC45-62E9-46D6-A911-DB1BF91EA3EF}" type="sibTrans" cxnId="{423CE68D-7F84-4EFF-A7FC-42EB0C78A4D0}">
      <dgm:prSet/>
      <dgm:spPr/>
      <dgm:t>
        <a:bodyPr/>
        <a:lstStyle/>
        <a:p>
          <a:endParaRPr lang="hr-HR"/>
        </a:p>
      </dgm:t>
    </dgm:pt>
    <dgm:pt modelId="{B31DEDED-8BD5-4E96-A300-876BA1596613}">
      <dgm:prSet phldrT="[Text]"/>
      <dgm:spPr/>
      <dgm:t>
        <a:bodyPr/>
        <a:lstStyle/>
        <a:p>
          <a:r>
            <a:rPr lang="hr-HR" dirty="0"/>
            <a:t>Inozemna turistička potrošnja</a:t>
          </a:r>
        </a:p>
        <a:p>
          <a:r>
            <a:rPr lang="hr-HR" dirty="0"/>
            <a:t>1.534 milijuna kuna</a:t>
          </a:r>
        </a:p>
      </dgm:t>
    </dgm:pt>
    <dgm:pt modelId="{6D9DC328-EADD-4A52-BA2C-87725A0584C9}" type="parTrans" cxnId="{ED659730-8E28-430E-9EFA-A013D7599899}">
      <dgm:prSet/>
      <dgm:spPr/>
      <dgm:t>
        <a:bodyPr/>
        <a:lstStyle/>
        <a:p>
          <a:endParaRPr lang="hr-HR"/>
        </a:p>
      </dgm:t>
    </dgm:pt>
    <dgm:pt modelId="{71075439-58C4-4199-9E20-78E58C4BC229}" type="sibTrans" cxnId="{ED659730-8E28-430E-9EFA-A013D7599899}">
      <dgm:prSet/>
      <dgm:spPr/>
      <dgm:t>
        <a:bodyPr/>
        <a:lstStyle/>
        <a:p>
          <a:endParaRPr lang="hr-HR"/>
        </a:p>
      </dgm:t>
    </dgm:pt>
    <dgm:pt modelId="{2247BD99-C7BB-40F7-B5A9-078786B2184F}" type="pres">
      <dgm:prSet presAssocID="{6FA4BDE6-1839-40F1-964F-4529A633BB89}" presName="Name0" presStyleCnt="0">
        <dgm:presLayoutVars>
          <dgm:chPref val="1"/>
          <dgm:dir val="rev"/>
          <dgm:animOne val="branch"/>
          <dgm:animLvl val="lvl"/>
          <dgm:resizeHandles/>
        </dgm:presLayoutVars>
      </dgm:prSet>
      <dgm:spPr/>
      <dgm:t>
        <a:bodyPr/>
        <a:lstStyle/>
        <a:p>
          <a:endParaRPr lang="hr-HR"/>
        </a:p>
      </dgm:t>
    </dgm:pt>
    <dgm:pt modelId="{C1FDD5BF-D78A-4198-9ED9-1CE60717DBAE}" type="pres">
      <dgm:prSet presAssocID="{A7A4D659-CCEA-4874-9699-5C93738FD05D}" presName="vertOne" presStyleCnt="0"/>
      <dgm:spPr/>
    </dgm:pt>
    <dgm:pt modelId="{3D1A2F49-2808-4816-980F-DC5372A3BF0B}" type="pres">
      <dgm:prSet presAssocID="{A7A4D659-CCEA-4874-9699-5C93738FD05D}" presName="txOne" presStyleLbl="node0" presStyleIdx="0" presStyleCnt="1" custLinFactNeighborX="-726" custLinFactNeighborY="53573">
        <dgm:presLayoutVars>
          <dgm:chPref val="3"/>
        </dgm:presLayoutVars>
      </dgm:prSet>
      <dgm:spPr/>
      <dgm:t>
        <a:bodyPr/>
        <a:lstStyle/>
        <a:p>
          <a:endParaRPr lang="hr-HR"/>
        </a:p>
      </dgm:t>
    </dgm:pt>
    <dgm:pt modelId="{B599D89E-75E7-4745-BAA4-1081A2516378}" type="pres">
      <dgm:prSet presAssocID="{A7A4D659-CCEA-4874-9699-5C93738FD05D}" presName="parTransOne" presStyleCnt="0"/>
      <dgm:spPr/>
    </dgm:pt>
    <dgm:pt modelId="{5E0367DE-C223-4FA7-B15B-1D8A4D269682}" type="pres">
      <dgm:prSet presAssocID="{A7A4D659-CCEA-4874-9699-5C93738FD05D}" presName="horzOne" presStyleCnt="0"/>
      <dgm:spPr/>
    </dgm:pt>
    <dgm:pt modelId="{B8052BA7-73D1-4BF0-A842-25A9B6B841F6}" type="pres">
      <dgm:prSet presAssocID="{D292743A-0E95-4643-B309-2A869ABD119E}" presName="vertTwo" presStyleCnt="0"/>
      <dgm:spPr/>
    </dgm:pt>
    <dgm:pt modelId="{6DC45CAF-AAE0-4CA5-901E-CA3A47E3E5ED}" type="pres">
      <dgm:prSet presAssocID="{D292743A-0E95-4643-B309-2A869ABD119E}" presName="txTwo" presStyleLbl="node2" presStyleIdx="0" presStyleCnt="2" custScaleX="223890">
        <dgm:presLayoutVars>
          <dgm:chPref val="3"/>
        </dgm:presLayoutVars>
      </dgm:prSet>
      <dgm:spPr/>
      <dgm:t>
        <a:bodyPr/>
        <a:lstStyle/>
        <a:p>
          <a:endParaRPr lang="hr-HR"/>
        </a:p>
      </dgm:t>
    </dgm:pt>
    <dgm:pt modelId="{F80C3343-66A3-4A13-8C01-BB2D2E2DC6DE}" type="pres">
      <dgm:prSet presAssocID="{D292743A-0E95-4643-B309-2A869ABD119E}" presName="horzTwo" presStyleCnt="0"/>
      <dgm:spPr/>
    </dgm:pt>
    <dgm:pt modelId="{E76100FB-2FCA-4B21-856E-FBF1A529DCA1}" type="pres">
      <dgm:prSet presAssocID="{D856BC45-62E9-46D6-A911-DB1BF91EA3EF}" presName="sibSpaceTwo" presStyleCnt="0"/>
      <dgm:spPr/>
    </dgm:pt>
    <dgm:pt modelId="{8A6AEB35-6FA5-4843-8E0F-DF8D07996FDB}" type="pres">
      <dgm:prSet presAssocID="{B31DEDED-8BD5-4E96-A300-876BA1596613}" presName="vertTwo" presStyleCnt="0"/>
      <dgm:spPr/>
    </dgm:pt>
    <dgm:pt modelId="{6F59414B-8994-4CD1-A3B8-5ECAF0EEA7BA}" type="pres">
      <dgm:prSet presAssocID="{B31DEDED-8BD5-4E96-A300-876BA1596613}" presName="txTwo" presStyleLbl="node2" presStyleIdx="1" presStyleCnt="2" custScaleX="222383">
        <dgm:presLayoutVars>
          <dgm:chPref val="3"/>
        </dgm:presLayoutVars>
      </dgm:prSet>
      <dgm:spPr/>
      <dgm:t>
        <a:bodyPr/>
        <a:lstStyle/>
        <a:p>
          <a:endParaRPr lang="hr-HR"/>
        </a:p>
      </dgm:t>
    </dgm:pt>
    <dgm:pt modelId="{9EF44C91-BB7C-4A6F-9E89-6D9B99D4A087}" type="pres">
      <dgm:prSet presAssocID="{B31DEDED-8BD5-4E96-A300-876BA1596613}" presName="horzTwo" presStyleCnt="0"/>
      <dgm:spPr/>
    </dgm:pt>
  </dgm:ptLst>
  <dgm:cxnLst>
    <dgm:cxn modelId="{ED659730-8E28-430E-9EFA-A013D7599899}" srcId="{A7A4D659-CCEA-4874-9699-5C93738FD05D}" destId="{B31DEDED-8BD5-4E96-A300-876BA1596613}" srcOrd="1" destOrd="0" parTransId="{6D9DC328-EADD-4A52-BA2C-87725A0584C9}" sibTransId="{71075439-58C4-4199-9E20-78E58C4BC229}"/>
    <dgm:cxn modelId="{01FE1358-3D6A-4E8E-A5A7-00E66C943E96}" srcId="{6FA4BDE6-1839-40F1-964F-4529A633BB89}" destId="{A7A4D659-CCEA-4874-9699-5C93738FD05D}" srcOrd="0" destOrd="0" parTransId="{8417B9E9-09C1-4CC6-A926-7F55CB12FECA}" sibTransId="{DCD64DCF-D8F3-437C-9B01-EC40951C77F9}"/>
    <dgm:cxn modelId="{423CE68D-7F84-4EFF-A7FC-42EB0C78A4D0}" srcId="{A7A4D659-CCEA-4874-9699-5C93738FD05D}" destId="{D292743A-0E95-4643-B309-2A869ABD119E}" srcOrd="0" destOrd="0" parTransId="{D548D3F1-417E-477A-80C8-B8048863B241}" sibTransId="{D856BC45-62E9-46D6-A911-DB1BF91EA3EF}"/>
    <dgm:cxn modelId="{57CF3BD6-D4A1-4FF6-8BCF-79E68FF1604A}" type="presOf" srcId="{A7A4D659-CCEA-4874-9699-5C93738FD05D}" destId="{3D1A2F49-2808-4816-980F-DC5372A3BF0B}" srcOrd="0" destOrd="0" presId="urn:microsoft.com/office/officeart/2005/8/layout/hierarchy4"/>
    <dgm:cxn modelId="{873FC252-00DE-4FB3-BBD4-D100D9E66E6B}" type="presOf" srcId="{D292743A-0E95-4643-B309-2A869ABD119E}" destId="{6DC45CAF-AAE0-4CA5-901E-CA3A47E3E5ED}" srcOrd="0" destOrd="0" presId="urn:microsoft.com/office/officeart/2005/8/layout/hierarchy4"/>
    <dgm:cxn modelId="{865C5777-73CF-42AC-B413-5136DD948557}" type="presOf" srcId="{B31DEDED-8BD5-4E96-A300-876BA1596613}" destId="{6F59414B-8994-4CD1-A3B8-5ECAF0EEA7BA}" srcOrd="0" destOrd="0" presId="urn:microsoft.com/office/officeart/2005/8/layout/hierarchy4"/>
    <dgm:cxn modelId="{3B1000BC-93D7-4220-8205-8594CF2CE147}" type="presOf" srcId="{6FA4BDE6-1839-40F1-964F-4529A633BB89}" destId="{2247BD99-C7BB-40F7-B5A9-078786B2184F}" srcOrd="0" destOrd="0" presId="urn:microsoft.com/office/officeart/2005/8/layout/hierarchy4"/>
    <dgm:cxn modelId="{2009F5B1-E6A1-4600-8890-5D7436F2615C}" type="presParOf" srcId="{2247BD99-C7BB-40F7-B5A9-078786B2184F}" destId="{C1FDD5BF-D78A-4198-9ED9-1CE60717DBAE}" srcOrd="0" destOrd="0" presId="urn:microsoft.com/office/officeart/2005/8/layout/hierarchy4"/>
    <dgm:cxn modelId="{1AC8113B-5106-4702-863F-D4DDB51A2310}" type="presParOf" srcId="{C1FDD5BF-D78A-4198-9ED9-1CE60717DBAE}" destId="{3D1A2F49-2808-4816-980F-DC5372A3BF0B}" srcOrd="0" destOrd="0" presId="urn:microsoft.com/office/officeart/2005/8/layout/hierarchy4"/>
    <dgm:cxn modelId="{B0A58051-8E75-4AEC-BC2C-2348A2FEAE61}" type="presParOf" srcId="{C1FDD5BF-D78A-4198-9ED9-1CE60717DBAE}" destId="{B599D89E-75E7-4745-BAA4-1081A2516378}" srcOrd="1" destOrd="0" presId="urn:microsoft.com/office/officeart/2005/8/layout/hierarchy4"/>
    <dgm:cxn modelId="{5E3DA830-F5C6-4799-9698-1F731B51ABAC}" type="presParOf" srcId="{C1FDD5BF-D78A-4198-9ED9-1CE60717DBAE}" destId="{5E0367DE-C223-4FA7-B15B-1D8A4D269682}" srcOrd="2" destOrd="0" presId="urn:microsoft.com/office/officeart/2005/8/layout/hierarchy4"/>
    <dgm:cxn modelId="{9C109B7F-DCE2-4648-ADDF-CAA88E64753F}" type="presParOf" srcId="{5E0367DE-C223-4FA7-B15B-1D8A4D269682}" destId="{B8052BA7-73D1-4BF0-A842-25A9B6B841F6}" srcOrd="0" destOrd="0" presId="urn:microsoft.com/office/officeart/2005/8/layout/hierarchy4"/>
    <dgm:cxn modelId="{3F9A35CB-1D28-46A2-B20F-6A85446F1F89}" type="presParOf" srcId="{B8052BA7-73D1-4BF0-A842-25A9B6B841F6}" destId="{6DC45CAF-AAE0-4CA5-901E-CA3A47E3E5ED}" srcOrd="0" destOrd="0" presId="urn:microsoft.com/office/officeart/2005/8/layout/hierarchy4"/>
    <dgm:cxn modelId="{CB760B6C-5482-4B56-8CF7-C674B5AA7009}" type="presParOf" srcId="{B8052BA7-73D1-4BF0-A842-25A9B6B841F6}" destId="{F80C3343-66A3-4A13-8C01-BB2D2E2DC6DE}" srcOrd="1" destOrd="0" presId="urn:microsoft.com/office/officeart/2005/8/layout/hierarchy4"/>
    <dgm:cxn modelId="{18C73090-DD7C-4010-8102-4C3A95950D0C}" type="presParOf" srcId="{5E0367DE-C223-4FA7-B15B-1D8A4D269682}" destId="{E76100FB-2FCA-4B21-856E-FBF1A529DCA1}" srcOrd="1" destOrd="0" presId="urn:microsoft.com/office/officeart/2005/8/layout/hierarchy4"/>
    <dgm:cxn modelId="{940283CA-A9C1-46E0-A367-BA75BE69AA4A}" type="presParOf" srcId="{5E0367DE-C223-4FA7-B15B-1D8A4D269682}" destId="{8A6AEB35-6FA5-4843-8E0F-DF8D07996FDB}" srcOrd="2" destOrd="0" presId="urn:microsoft.com/office/officeart/2005/8/layout/hierarchy4"/>
    <dgm:cxn modelId="{99588642-E232-4555-AA1D-467EAC285D88}" type="presParOf" srcId="{8A6AEB35-6FA5-4843-8E0F-DF8D07996FDB}" destId="{6F59414B-8994-4CD1-A3B8-5ECAF0EEA7BA}" srcOrd="0" destOrd="0" presId="urn:microsoft.com/office/officeart/2005/8/layout/hierarchy4"/>
    <dgm:cxn modelId="{9F50497B-1903-4902-A5D5-F6BAD24B97D3}" type="presParOf" srcId="{8A6AEB35-6FA5-4843-8E0F-DF8D07996FDB}" destId="{9EF44C91-BB7C-4A6F-9E89-6D9B99D4A087}"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3E5510-E118-4161-ADC9-27617BF1EFAD}" type="datetimeFigureOut">
              <a:rPr lang="hr-HR" smtClean="0"/>
              <a:pPr/>
              <a:t>16.10.2013.</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A47CAE-F82C-454B-A5BD-EFCBE5E0864C}" type="slidenum">
              <a:rPr lang="hr-HR" smtClean="0"/>
              <a:pPr/>
              <a:t>‹#›</a:t>
            </a:fld>
            <a:endParaRPr lang="hr-HR"/>
          </a:p>
        </p:txBody>
      </p:sp>
    </p:spTree>
    <p:extLst>
      <p:ext uri="{BB962C8B-B14F-4D97-AF65-F5344CB8AC3E}">
        <p14:creationId xmlns:p14="http://schemas.microsoft.com/office/powerpoint/2010/main" val="2664050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eaLnBrk="0" hangingPunct="0">
              <a:defRPr sz="1200">
                <a:solidFill>
                  <a:schemeClr val="tx1"/>
                </a:solidFill>
                <a:latin typeface="Tahoma" pitchFamily="34" charset="0"/>
              </a:defRPr>
            </a:lvl1pPr>
            <a:lvl2pPr marL="742950" indent="-285750" defTabSz="946150" eaLnBrk="0" hangingPunct="0">
              <a:defRPr sz="1200">
                <a:solidFill>
                  <a:schemeClr val="tx1"/>
                </a:solidFill>
                <a:latin typeface="Tahoma" pitchFamily="34" charset="0"/>
              </a:defRPr>
            </a:lvl2pPr>
            <a:lvl3pPr marL="1143000" indent="-228600" defTabSz="946150" eaLnBrk="0" hangingPunct="0">
              <a:defRPr sz="1200">
                <a:solidFill>
                  <a:schemeClr val="tx1"/>
                </a:solidFill>
                <a:latin typeface="Tahoma" pitchFamily="34" charset="0"/>
              </a:defRPr>
            </a:lvl3pPr>
            <a:lvl4pPr marL="1600200" indent="-228600" defTabSz="946150" eaLnBrk="0" hangingPunct="0">
              <a:defRPr sz="1200">
                <a:solidFill>
                  <a:schemeClr val="tx1"/>
                </a:solidFill>
                <a:latin typeface="Tahoma" pitchFamily="34" charset="0"/>
              </a:defRPr>
            </a:lvl4pPr>
            <a:lvl5pPr marL="2057400" indent="-228600" defTabSz="946150" eaLnBrk="0" hangingPunct="0">
              <a:defRPr sz="1200">
                <a:solidFill>
                  <a:schemeClr val="tx1"/>
                </a:solidFill>
                <a:latin typeface="Tahoma" pitchFamily="34" charset="0"/>
              </a:defRPr>
            </a:lvl5pPr>
            <a:lvl6pPr marL="2514600" indent="-228600" defTabSz="946150" eaLnBrk="0" fontAlgn="base" hangingPunct="0">
              <a:spcBef>
                <a:spcPct val="0"/>
              </a:spcBef>
              <a:spcAft>
                <a:spcPct val="0"/>
              </a:spcAft>
              <a:defRPr sz="1200">
                <a:solidFill>
                  <a:schemeClr val="tx1"/>
                </a:solidFill>
                <a:latin typeface="Tahoma" pitchFamily="34" charset="0"/>
              </a:defRPr>
            </a:lvl6pPr>
            <a:lvl7pPr marL="2971800" indent="-228600" defTabSz="946150" eaLnBrk="0" fontAlgn="base" hangingPunct="0">
              <a:spcBef>
                <a:spcPct val="0"/>
              </a:spcBef>
              <a:spcAft>
                <a:spcPct val="0"/>
              </a:spcAft>
              <a:defRPr sz="1200">
                <a:solidFill>
                  <a:schemeClr val="tx1"/>
                </a:solidFill>
                <a:latin typeface="Tahoma" pitchFamily="34" charset="0"/>
              </a:defRPr>
            </a:lvl7pPr>
            <a:lvl8pPr marL="3429000" indent="-228600" defTabSz="946150" eaLnBrk="0" fontAlgn="base" hangingPunct="0">
              <a:spcBef>
                <a:spcPct val="0"/>
              </a:spcBef>
              <a:spcAft>
                <a:spcPct val="0"/>
              </a:spcAft>
              <a:defRPr sz="1200">
                <a:solidFill>
                  <a:schemeClr val="tx1"/>
                </a:solidFill>
                <a:latin typeface="Tahoma" pitchFamily="34" charset="0"/>
              </a:defRPr>
            </a:lvl8pPr>
            <a:lvl9pPr marL="3886200" indent="-228600" defTabSz="946150" eaLnBrk="0" fontAlgn="base" hangingPunct="0">
              <a:spcBef>
                <a:spcPct val="0"/>
              </a:spcBef>
              <a:spcAft>
                <a:spcPct val="0"/>
              </a:spcAft>
              <a:defRPr sz="1200">
                <a:solidFill>
                  <a:schemeClr val="tx1"/>
                </a:solidFill>
                <a:latin typeface="Tahoma" pitchFamily="34" charset="0"/>
              </a:defRPr>
            </a:lvl9pPr>
          </a:lstStyle>
          <a:p>
            <a:pPr eaLnBrk="1" hangingPunct="1"/>
            <a:fld id="{4CFA0C3D-4816-4777-8608-9064A83448B3}" type="slidenum">
              <a:rPr lang="hr-HR">
                <a:solidFill>
                  <a:prstClr val="black"/>
                </a:solidFill>
                <a:latin typeface="Arial" charset="0"/>
              </a:rPr>
              <a:pPr eaLnBrk="1" hangingPunct="1"/>
              <a:t>1</a:t>
            </a:fld>
            <a:endParaRPr lang="hr-HR">
              <a:solidFill>
                <a:prstClr val="black"/>
              </a:solidFill>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r-Latn-C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eaLnBrk="0" hangingPunct="0">
              <a:defRPr sz="1200">
                <a:solidFill>
                  <a:schemeClr val="tx1"/>
                </a:solidFill>
                <a:latin typeface="Tahoma" pitchFamily="34" charset="0"/>
              </a:defRPr>
            </a:lvl1pPr>
            <a:lvl2pPr marL="742950" indent="-285750" defTabSz="946150" eaLnBrk="0" hangingPunct="0">
              <a:defRPr sz="1200">
                <a:solidFill>
                  <a:schemeClr val="tx1"/>
                </a:solidFill>
                <a:latin typeface="Tahoma" pitchFamily="34" charset="0"/>
              </a:defRPr>
            </a:lvl2pPr>
            <a:lvl3pPr marL="1143000" indent="-228600" defTabSz="946150" eaLnBrk="0" hangingPunct="0">
              <a:defRPr sz="1200">
                <a:solidFill>
                  <a:schemeClr val="tx1"/>
                </a:solidFill>
                <a:latin typeface="Tahoma" pitchFamily="34" charset="0"/>
              </a:defRPr>
            </a:lvl3pPr>
            <a:lvl4pPr marL="1600200" indent="-228600" defTabSz="946150" eaLnBrk="0" hangingPunct="0">
              <a:defRPr sz="1200">
                <a:solidFill>
                  <a:schemeClr val="tx1"/>
                </a:solidFill>
                <a:latin typeface="Tahoma" pitchFamily="34" charset="0"/>
              </a:defRPr>
            </a:lvl4pPr>
            <a:lvl5pPr marL="2057400" indent="-228600" defTabSz="946150" eaLnBrk="0" hangingPunct="0">
              <a:defRPr sz="1200">
                <a:solidFill>
                  <a:schemeClr val="tx1"/>
                </a:solidFill>
                <a:latin typeface="Tahoma" pitchFamily="34" charset="0"/>
              </a:defRPr>
            </a:lvl5pPr>
            <a:lvl6pPr marL="2514600" indent="-228600" defTabSz="946150" eaLnBrk="0" fontAlgn="base" hangingPunct="0">
              <a:spcBef>
                <a:spcPct val="0"/>
              </a:spcBef>
              <a:spcAft>
                <a:spcPct val="0"/>
              </a:spcAft>
              <a:defRPr sz="1200">
                <a:solidFill>
                  <a:schemeClr val="tx1"/>
                </a:solidFill>
                <a:latin typeface="Tahoma" pitchFamily="34" charset="0"/>
              </a:defRPr>
            </a:lvl6pPr>
            <a:lvl7pPr marL="2971800" indent="-228600" defTabSz="946150" eaLnBrk="0" fontAlgn="base" hangingPunct="0">
              <a:spcBef>
                <a:spcPct val="0"/>
              </a:spcBef>
              <a:spcAft>
                <a:spcPct val="0"/>
              </a:spcAft>
              <a:defRPr sz="1200">
                <a:solidFill>
                  <a:schemeClr val="tx1"/>
                </a:solidFill>
                <a:latin typeface="Tahoma" pitchFamily="34" charset="0"/>
              </a:defRPr>
            </a:lvl7pPr>
            <a:lvl8pPr marL="3429000" indent="-228600" defTabSz="946150" eaLnBrk="0" fontAlgn="base" hangingPunct="0">
              <a:spcBef>
                <a:spcPct val="0"/>
              </a:spcBef>
              <a:spcAft>
                <a:spcPct val="0"/>
              </a:spcAft>
              <a:defRPr sz="1200">
                <a:solidFill>
                  <a:schemeClr val="tx1"/>
                </a:solidFill>
                <a:latin typeface="Tahoma" pitchFamily="34" charset="0"/>
              </a:defRPr>
            </a:lvl8pPr>
            <a:lvl9pPr marL="3886200" indent="-228600" defTabSz="946150" eaLnBrk="0" fontAlgn="base" hangingPunct="0">
              <a:spcBef>
                <a:spcPct val="0"/>
              </a:spcBef>
              <a:spcAft>
                <a:spcPct val="0"/>
              </a:spcAft>
              <a:defRPr sz="1200">
                <a:solidFill>
                  <a:schemeClr val="tx1"/>
                </a:solidFill>
                <a:latin typeface="Tahoma" pitchFamily="34" charset="0"/>
              </a:defRPr>
            </a:lvl9pPr>
          </a:lstStyle>
          <a:p>
            <a:pPr eaLnBrk="1" hangingPunct="1"/>
            <a:fld id="{A50A6AA6-F2C9-4490-9411-0C597AAA5151}" type="slidenum">
              <a:rPr lang="hr-HR" smtClean="0">
                <a:latin typeface="Arial" charset="0"/>
              </a:rPr>
              <a:pPr eaLnBrk="1" hangingPunct="1"/>
              <a:t>12</a:t>
            </a:fld>
            <a:endParaRPr lang="hr-HR" smtClean="0">
              <a:latin typeface="Arial" charset="0"/>
            </a:endParaRPr>
          </a:p>
        </p:txBody>
      </p:sp>
      <p:sp>
        <p:nvSpPr>
          <p:cNvPr id="67587" name="Rectangle 2"/>
          <p:cNvSpPr>
            <a:spLocks noGrp="1" noRot="1" noChangeAspect="1" noChangeArrowheads="1" noTextEdit="1"/>
          </p:cNvSpPr>
          <p:nvPr>
            <p:ph type="sldImg"/>
          </p:nvPr>
        </p:nvSpPr>
        <p:spPr>
          <a:xfrm>
            <a:off x="1143000" y="684213"/>
            <a:ext cx="4575175" cy="3430587"/>
          </a:xfrm>
          <a:ln/>
        </p:spPr>
      </p:sp>
      <p:sp>
        <p:nvSpPr>
          <p:cNvPr id="67588" name="Rectangle 3"/>
          <p:cNvSpPr>
            <a:spLocks noGrp="1" noChangeArrowheads="1"/>
          </p:cNvSpPr>
          <p:nvPr>
            <p:ph type="body" idx="1"/>
          </p:nvPr>
        </p:nvSpPr>
        <p:spPr>
          <a:xfrm>
            <a:off x="685480" y="4344607"/>
            <a:ext cx="5487041" cy="41150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r-Latn-C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59" tIns="47329" rIns="94659" bIns="47329" anchor="b"/>
          <a:lstStyle>
            <a:lvl1pPr defTabSz="946150" eaLnBrk="0" hangingPunct="0">
              <a:defRPr sz="1200">
                <a:solidFill>
                  <a:schemeClr val="tx1"/>
                </a:solidFill>
                <a:latin typeface="Tahoma" pitchFamily="34" charset="0"/>
              </a:defRPr>
            </a:lvl1pPr>
            <a:lvl2pPr marL="742950" indent="-285750" defTabSz="946150" eaLnBrk="0" hangingPunct="0">
              <a:defRPr sz="1200">
                <a:solidFill>
                  <a:schemeClr val="tx1"/>
                </a:solidFill>
                <a:latin typeface="Tahoma" pitchFamily="34" charset="0"/>
              </a:defRPr>
            </a:lvl2pPr>
            <a:lvl3pPr marL="1143000" indent="-228600" defTabSz="946150" eaLnBrk="0" hangingPunct="0">
              <a:defRPr sz="1200">
                <a:solidFill>
                  <a:schemeClr val="tx1"/>
                </a:solidFill>
                <a:latin typeface="Tahoma" pitchFamily="34" charset="0"/>
              </a:defRPr>
            </a:lvl3pPr>
            <a:lvl4pPr marL="1600200" indent="-228600" defTabSz="946150" eaLnBrk="0" hangingPunct="0">
              <a:defRPr sz="1200">
                <a:solidFill>
                  <a:schemeClr val="tx1"/>
                </a:solidFill>
                <a:latin typeface="Tahoma" pitchFamily="34" charset="0"/>
              </a:defRPr>
            </a:lvl4pPr>
            <a:lvl5pPr marL="2057400" indent="-228600" defTabSz="946150" eaLnBrk="0" hangingPunct="0">
              <a:defRPr sz="1200">
                <a:solidFill>
                  <a:schemeClr val="tx1"/>
                </a:solidFill>
                <a:latin typeface="Tahoma" pitchFamily="34" charset="0"/>
              </a:defRPr>
            </a:lvl5pPr>
            <a:lvl6pPr marL="2514600" indent="-228600" defTabSz="946150" eaLnBrk="0" fontAlgn="base" hangingPunct="0">
              <a:spcBef>
                <a:spcPct val="0"/>
              </a:spcBef>
              <a:spcAft>
                <a:spcPct val="0"/>
              </a:spcAft>
              <a:defRPr sz="1200">
                <a:solidFill>
                  <a:schemeClr val="tx1"/>
                </a:solidFill>
                <a:latin typeface="Tahoma" pitchFamily="34" charset="0"/>
              </a:defRPr>
            </a:lvl6pPr>
            <a:lvl7pPr marL="2971800" indent="-228600" defTabSz="946150" eaLnBrk="0" fontAlgn="base" hangingPunct="0">
              <a:spcBef>
                <a:spcPct val="0"/>
              </a:spcBef>
              <a:spcAft>
                <a:spcPct val="0"/>
              </a:spcAft>
              <a:defRPr sz="1200">
                <a:solidFill>
                  <a:schemeClr val="tx1"/>
                </a:solidFill>
                <a:latin typeface="Tahoma" pitchFamily="34" charset="0"/>
              </a:defRPr>
            </a:lvl7pPr>
            <a:lvl8pPr marL="3429000" indent="-228600" defTabSz="946150" eaLnBrk="0" fontAlgn="base" hangingPunct="0">
              <a:spcBef>
                <a:spcPct val="0"/>
              </a:spcBef>
              <a:spcAft>
                <a:spcPct val="0"/>
              </a:spcAft>
              <a:defRPr sz="1200">
                <a:solidFill>
                  <a:schemeClr val="tx1"/>
                </a:solidFill>
                <a:latin typeface="Tahoma" pitchFamily="34" charset="0"/>
              </a:defRPr>
            </a:lvl8pPr>
            <a:lvl9pPr marL="3886200" indent="-228600" defTabSz="946150" eaLnBrk="0" fontAlgn="base" hangingPunct="0">
              <a:spcBef>
                <a:spcPct val="0"/>
              </a:spcBef>
              <a:spcAft>
                <a:spcPct val="0"/>
              </a:spcAft>
              <a:defRPr sz="1200">
                <a:solidFill>
                  <a:schemeClr val="tx1"/>
                </a:solidFill>
                <a:latin typeface="Tahoma" pitchFamily="34" charset="0"/>
              </a:defRPr>
            </a:lvl9pPr>
          </a:lstStyle>
          <a:p>
            <a:pPr algn="r" eaLnBrk="1" hangingPunct="1"/>
            <a:fld id="{BC0D19D7-BF05-428C-B0B1-2A51DEDF6E3C}" type="slidenum">
              <a:rPr lang="hr-HR">
                <a:latin typeface="Arial" charset="0"/>
              </a:rPr>
              <a:pPr algn="r" eaLnBrk="1" hangingPunct="1"/>
              <a:t>13</a:t>
            </a:fld>
            <a:endParaRPr lang="hr-HR">
              <a:latin typeface="Arial" charset="0"/>
            </a:endParaRPr>
          </a:p>
        </p:txBody>
      </p:sp>
      <p:sp>
        <p:nvSpPr>
          <p:cNvPr id="68611" name="Rectangle 2"/>
          <p:cNvSpPr>
            <a:spLocks noGrp="1" noRot="1" noChangeAspect="1" noChangeArrowheads="1" noTextEdit="1"/>
          </p:cNvSpPr>
          <p:nvPr>
            <p:ph type="sldImg"/>
          </p:nvPr>
        </p:nvSpPr>
        <p:spPr>
          <a:xfrm>
            <a:off x="1143000" y="685800"/>
            <a:ext cx="4572000" cy="3429000"/>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r-Latn-C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59" tIns="47329" rIns="94659" bIns="47329" anchor="b"/>
          <a:lstStyle>
            <a:lvl1pPr defTabSz="946150" eaLnBrk="0" hangingPunct="0">
              <a:defRPr sz="1200">
                <a:solidFill>
                  <a:schemeClr val="tx1"/>
                </a:solidFill>
                <a:latin typeface="Tahoma" pitchFamily="34" charset="0"/>
              </a:defRPr>
            </a:lvl1pPr>
            <a:lvl2pPr marL="742950" indent="-285750" defTabSz="946150" eaLnBrk="0" hangingPunct="0">
              <a:defRPr sz="1200">
                <a:solidFill>
                  <a:schemeClr val="tx1"/>
                </a:solidFill>
                <a:latin typeface="Tahoma" pitchFamily="34" charset="0"/>
              </a:defRPr>
            </a:lvl2pPr>
            <a:lvl3pPr marL="1143000" indent="-228600" defTabSz="946150" eaLnBrk="0" hangingPunct="0">
              <a:defRPr sz="1200">
                <a:solidFill>
                  <a:schemeClr val="tx1"/>
                </a:solidFill>
                <a:latin typeface="Tahoma" pitchFamily="34" charset="0"/>
              </a:defRPr>
            </a:lvl3pPr>
            <a:lvl4pPr marL="1600200" indent="-228600" defTabSz="946150" eaLnBrk="0" hangingPunct="0">
              <a:defRPr sz="1200">
                <a:solidFill>
                  <a:schemeClr val="tx1"/>
                </a:solidFill>
                <a:latin typeface="Tahoma" pitchFamily="34" charset="0"/>
              </a:defRPr>
            </a:lvl4pPr>
            <a:lvl5pPr marL="2057400" indent="-228600" defTabSz="946150" eaLnBrk="0" hangingPunct="0">
              <a:defRPr sz="1200">
                <a:solidFill>
                  <a:schemeClr val="tx1"/>
                </a:solidFill>
                <a:latin typeface="Tahoma" pitchFamily="34" charset="0"/>
              </a:defRPr>
            </a:lvl5pPr>
            <a:lvl6pPr marL="2514600" indent="-228600" defTabSz="946150" eaLnBrk="0" fontAlgn="base" hangingPunct="0">
              <a:spcBef>
                <a:spcPct val="0"/>
              </a:spcBef>
              <a:spcAft>
                <a:spcPct val="0"/>
              </a:spcAft>
              <a:defRPr sz="1200">
                <a:solidFill>
                  <a:schemeClr val="tx1"/>
                </a:solidFill>
                <a:latin typeface="Tahoma" pitchFamily="34" charset="0"/>
              </a:defRPr>
            </a:lvl6pPr>
            <a:lvl7pPr marL="2971800" indent="-228600" defTabSz="946150" eaLnBrk="0" fontAlgn="base" hangingPunct="0">
              <a:spcBef>
                <a:spcPct val="0"/>
              </a:spcBef>
              <a:spcAft>
                <a:spcPct val="0"/>
              </a:spcAft>
              <a:defRPr sz="1200">
                <a:solidFill>
                  <a:schemeClr val="tx1"/>
                </a:solidFill>
                <a:latin typeface="Tahoma" pitchFamily="34" charset="0"/>
              </a:defRPr>
            </a:lvl7pPr>
            <a:lvl8pPr marL="3429000" indent="-228600" defTabSz="946150" eaLnBrk="0" fontAlgn="base" hangingPunct="0">
              <a:spcBef>
                <a:spcPct val="0"/>
              </a:spcBef>
              <a:spcAft>
                <a:spcPct val="0"/>
              </a:spcAft>
              <a:defRPr sz="1200">
                <a:solidFill>
                  <a:schemeClr val="tx1"/>
                </a:solidFill>
                <a:latin typeface="Tahoma" pitchFamily="34" charset="0"/>
              </a:defRPr>
            </a:lvl8pPr>
            <a:lvl9pPr marL="3886200" indent="-228600" defTabSz="946150" eaLnBrk="0" fontAlgn="base" hangingPunct="0">
              <a:spcBef>
                <a:spcPct val="0"/>
              </a:spcBef>
              <a:spcAft>
                <a:spcPct val="0"/>
              </a:spcAft>
              <a:defRPr sz="1200">
                <a:solidFill>
                  <a:schemeClr val="tx1"/>
                </a:solidFill>
                <a:latin typeface="Tahoma" pitchFamily="34" charset="0"/>
              </a:defRPr>
            </a:lvl9pPr>
          </a:lstStyle>
          <a:p>
            <a:pPr algn="r" eaLnBrk="1" hangingPunct="1"/>
            <a:fld id="{E03E0618-D898-4B46-B1EF-6DCBD826C0AB}" type="slidenum">
              <a:rPr lang="hr-HR">
                <a:latin typeface="Arial" charset="0"/>
              </a:rPr>
              <a:pPr algn="r" eaLnBrk="1" hangingPunct="1"/>
              <a:t>14</a:t>
            </a:fld>
            <a:endParaRPr lang="hr-HR">
              <a:latin typeface="Arial" charset="0"/>
            </a:endParaRPr>
          </a:p>
        </p:txBody>
      </p:sp>
      <p:sp>
        <p:nvSpPr>
          <p:cNvPr id="69635" name="Rectangle 2"/>
          <p:cNvSpPr>
            <a:spLocks noGrp="1" noRot="1" noChangeAspect="1" noChangeArrowheads="1" noTextEdit="1"/>
          </p:cNvSpPr>
          <p:nvPr>
            <p:ph type="sldImg"/>
          </p:nvPr>
        </p:nvSpPr>
        <p:spPr>
          <a:xfrm>
            <a:off x="1143000" y="685800"/>
            <a:ext cx="4572000" cy="3429000"/>
          </a:xfrm>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r-Latn-C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59" tIns="47329" rIns="94659" bIns="47329" anchor="b"/>
          <a:lstStyle>
            <a:lvl1pPr defTabSz="946150" eaLnBrk="0" hangingPunct="0">
              <a:defRPr sz="1200">
                <a:solidFill>
                  <a:schemeClr val="tx1"/>
                </a:solidFill>
                <a:latin typeface="Tahoma" pitchFamily="34" charset="0"/>
              </a:defRPr>
            </a:lvl1pPr>
            <a:lvl2pPr marL="742950" indent="-285750" defTabSz="946150" eaLnBrk="0" hangingPunct="0">
              <a:defRPr sz="1200">
                <a:solidFill>
                  <a:schemeClr val="tx1"/>
                </a:solidFill>
                <a:latin typeface="Tahoma" pitchFamily="34" charset="0"/>
              </a:defRPr>
            </a:lvl2pPr>
            <a:lvl3pPr marL="1143000" indent="-228600" defTabSz="946150" eaLnBrk="0" hangingPunct="0">
              <a:defRPr sz="1200">
                <a:solidFill>
                  <a:schemeClr val="tx1"/>
                </a:solidFill>
                <a:latin typeface="Tahoma" pitchFamily="34" charset="0"/>
              </a:defRPr>
            </a:lvl3pPr>
            <a:lvl4pPr marL="1600200" indent="-228600" defTabSz="946150" eaLnBrk="0" hangingPunct="0">
              <a:defRPr sz="1200">
                <a:solidFill>
                  <a:schemeClr val="tx1"/>
                </a:solidFill>
                <a:latin typeface="Tahoma" pitchFamily="34" charset="0"/>
              </a:defRPr>
            </a:lvl4pPr>
            <a:lvl5pPr marL="2057400" indent="-228600" defTabSz="946150" eaLnBrk="0" hangingPunct="0">
              <a:defRPr sz="1200">
                <a:solidFill>
                  <a:schemeClr val="tx1"/>
                </a:solidFill>
                <a:latin typeface="Tahoma" pitchFamily="34" charset="0"/>
              </a:defRPr>
            </a:lvl5pPr>
            <a:lvl6pPr marL="2514600" indent="-228600" defTabSz="946150" eaLnBrk="0" fontAlgn="base" hangingPunct="0">
              <a:spcBef>
                <a:spcPct val="0"/>
              </a:spcBef>
              <a:spcAft>
                <a:spcPct val="0"/>
              </a:spcAft>
              <a:defRPr sz="1200">
                <a:solidFill>
                  <a:schemeClr val="tx1"/>
                </a:solidFill>
                <a:latin typeface="Tahoma" pitchFamily="34" charset="0"/>
              </a:defRPr>
            </a:lvl6pPr>
            <a:lvl7pPr marL="2971800" indent="-228600" defTabSz="946150" eaLnBrk="0" fontAlgn="base" hangingPunct="0">
              <a:spcBef>
                <a:spcPct val="0"/>
              </a:spcBef>
              <a:spcAft>
                <a:spcPct val="0"/>
              </a:spcAft>
              <a:defRPr sz="1200">
                <a:solidFill>
                  <a:schemeClr val="tx1"/>
                </a:solidFill>
                <a:latin typeface="Tahoma" pitchFamily="34" charset="0"/>
              </a:defRPr>
            </a:lvl7pPr>
            <a:lvl8pPr marL="3429000" indent="-228600" defTabSz="946150" eaLnBrk="0" fontAlgn="base" hangingPunct="0">
              <a:spcBef>
                <a:spcPct val="0"/>
              </a:spcBef>
              <a:spcAft>
                <a:spcPct val="0"/>
              </a:spcAft>
              <a:defRPr sz="1200">
                <a:solidFill>
                  <a:schemeClr val="tx1"/>
                </a:solidFill>
                <a:latin typeface="Tahoma" pitchFamily="34" charset="0"/>
              </a:defRPr>
            </a:lvl8pPr>
            <a:lvl9pPr marL="3886200" indent="-228600" defTabSz="946150" eaLnBrk="0" fontAlgn="base" hangingPunct="0">
              <a:spcBef>
                <a:spcPct val="0"/>
              </a:spcBef>
              <a:spcAft>
                <a:spcPct val="0"/>
              </a:spcAft>
              <a:defRPr sz="1200">
                <a:solidFill>
                  <a:schemeClr val="tx1"/>
                </a:solidFill>
                <a:latin typeface="Tahoma" pitchFamily="34" charset="0"/>
              </a:defRPr>
            </a:lvl9pPr>
          </a:lstStyle>
          <a:p>
            <a:pPr algn="r" eaLnBrk="1" hangingPunct="1"/>
            <a:fld id="{0B12956D-83E9-40FF-85A1-CFD048B7A721}" type="slidenum">
              <a:rPr lang="hr-HR">
                <a:latin typeface="Arial" charset="0"/>
              </a:rPr>
              <a:pPr algn="r" eaLnBrk="1" hangingPunct="1"/>
              <a:t>16</a:t>
            </a:fld>
            <a:endParaRPr lang="hr-HR">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r-Latn-C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59" tIns="47329" rIns="94659" bIns="47329" anchor="b"/>
          <a:lstStyle>
            <a:lvl1pPr defTabSz="946150" eaLnBrk="0" hangingPunct="0">
              <a:defRPr sz="1200">
                <a:solidFill>
                  <a:schemeClr val="tx1"/>
                </a:solidFill>
                <a:latin typeface="Tahoma" pitchFamily="34" charset="0"/>
              </a:defRPr>
            </a:lvl1pPr>
            <a:lvl2pPr marL="742950" indent="-285750" defTabSz="946150" eaLnBrk="0" hangingPunct="0">
              <a:defRPr sz="1200">
                <a:solidFill>
                  <a:schemeClr val="tx1"/>
                </a:solidFill>
                <a:latin typeface="Tahoma" pitchFamily="34" charset="0"/>
              </a:defRPr>
            </a:lvl2pPr>
            <a:lvl3pPr marL="1143000" indent="-228600" defTabSz="946150" eaLnBrk="0" hangingPunct="0">
              <a:defRPr sz="1200">
                <a:solidFill>
                  <a:schemeClr val="tx1"/>
                </a:solidFill>
                <a:latin typeface="Tahoma" pitchFamily="34" charset="0"/>
              </a:defRPr>
            </a:lvl3pPr>
            <a:lvl4pPr marL="1600200" indent="-228600" defTabSz="946150" eaLnBrk="0" hangingPunct="0">
              <a:defRPr sz="1200">
                <a:solidFill>
                  <a:schemeClr val="tx1"/>
                </a:solidFill>
                <a:latin typeface="Tahoma" pitchFamily="34" charset="0"/>
              </a:defRPr>
            </a:lvl4pPr>
            <a:lvl5pPr marL="2057400" indent="-228600" defTabSz="946150" eaLnBrk="0" hangingPunct="0">
              <a:defRPr sz="1200">
                <a:solidFill>
                  <a:schemeClr val="tx1"/>
                </a:solidFill>
                <a:latin typeface="Tahoma" pitchFamily="34" charset="0"/>
              </a:defRPr>
            </a:lvl5pPr>
            <a:lvl6pPr marL="2514600" indent="-228600" defTabSz="946150" eaLnBrk="0" fontAlgn="base" hangingPunct="0">
              <a:spcBef>
                <a:spcPct val="0"/>
              </a:spcBef>
              <a:spcAft>
                <a:spcPct val="0"/>
              </a:spcAft>
              <a:defRPr sz="1200">
                <a:solidFill>
                  <a:schemeClr val="tx1"/>
                </a:solidFill>
                <a:latin typeface="Tahoma" pitchFamily="34" charset="0"/>
              </a:defRPr>
            </a:lvl6pPr>
            <a:lvl7pPr marL="2971800" indent="-228600" defTabSz="946150" eaLnBrk="0" fontAlgn="base" hangingPunct="0">
              <a:spcBef>
                <a:spcPct val="0"/>
              </a:spcBef>
              <a:spcAft>
                <a:spcPct val="0"/>
              </a:spcAft>
              <a:defRPr sz="1200">
                <a:solidFill>
                  <a:schemeClr val="tx1"/>
                </a:solidFill>
                <a:latin typeface="Tahoma" pitchFamily="34" charset="0"/>
              </a:defRPr>
            </a:lvl7pPr>
            <a:lvl8pPr marL="3429000" indent="-228600" defTabSz="946150" eaLnBrk="0" fontAlgn="base" hangingPunct="0">
              <a:spcBef>
                <a:spcPct val="0"/>
              </a:spcBef>
              <a:spcAft>
                <a:spcPct val="0"/>
              </a:spcAft>
              <a:defRPr sz="1200">
                <a:solidFill>
                  <a:schemeClr val="tx1"/>
                </a:solidFill>
                <a:latin typeface="Tahoma" pitchFamily="34" charset="0"/>
              </a:defRPr>
            </a:lvl8pPr>
            <a:lvl9pPr marL="3886200" indent="-228600" defTabSz="946150" eaLnBrk="0" fontAlgn="base" hangingPunct="0">
              <a:spcBef>
                <a:spcPct val="0"/>
              </a:spcBef>
              <a:spcAft>
                <a:spcPct val="0"/>
              </a:spcAft>
              <a:defRPr sz="1200">
                <a:solidFill>
                  <a:schemeClr val="tx1"/>
                </a:solidFill>
                <a:latin typeface="Tahoma" pitchFamily="34" charset="0"/>
              </a:defRPr>
            </a:lvl9pPr>
          </a:lstStyle>
          <a:p>
            <a:pPr algn="r" eaLnBrk="1" hangingPunct="1"/>
            <a:fld id="{917833FF-07C7-42E4-B40F-76B6374FB546}" type="slidenum">
              <a:rPr lang="hr-HR">
                <a:latin typeface="Arial" charset="0"/>
              </a:rPr>
              <a:pPr algn="r" eaLnBrk="1" hangingPunct="1"/>
              <a:t>18</a:t>
            </a:fld>
            <a:endParaRPr lang="hr-HR">
              <a:latin typeface="Arial" charset="0"/>
            </a:endParaRPr>
          </a:p>
        </p:txBody>
      </p:sp>
      <p:sp>
        <p:nvSpPr>
          <p:cNvPr id="71683" name="Rectangle 2"/>
          <p:cNvSpPr>
            <a:spLocks noGrp="1" noRot="1" noChangeAspect="1" noChangeArrowheads="1" noTextEdit="1"/>
          </p:cNvSpPr>
          <p:nvPr>
            <p:ph type="sldImg"/>
          </p:nvPr>
        </p:nvSpPr>
        <p:spPr>
          <a:xfrm>
            <a:off x="1143000" y="684213"/>
            <a:ext cx="4575175" cy="3430587"/>
          </a:xfrm>
          <a:ln/>
        </p:spPr>
      </p:sp>
      <p:sp>
        <p:nvSpPr>
          <p:cNvPr id="71684" name="Rectangle 3"/>
          <p:cNvSpPr>
            <a:spLocks noGrp="1" noChangeArrowheads="1"/>
          </p:cNvSpPr>
          <p:nvPr>
            <p:ph type="body" idx="1"/>
          </p:nvPr>
        </p:nvSpPr>
        <p:spPr>
          <a:xfrm>
            <a:off x="685480" y="4344607"/>
            <a:ext cx="5487041" cy="41150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r-Latn-C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eaLnBrk="0" hangingPunct="0">
              <a:defRPr sz="1200">
                <a:solidFill>
                  <a:schemeClr val="tx1"/>
                </a:solidFill>
                <a:latin typeface="Tahoma" pitchFamily="34" charset="0"/>
              </a:defRPr>
            </a:lvl1pPr>
            <a:lvl2pPr marL="742950" indent="-285750" defTabSz="946150" eaLnBrk="0" hangingPunct="0">
              <a:defRPr sz="1200">
                <a:solidFill>
                  <a:schemeClr val="tx1"/>
                </a:solidFill>
                <a:latin typeface="Tahoma" pitchFamily="34" charset="0"/>
              </a:defRPr>
            </a:lvl2pPr>
            <a:lvl3pPr marL="1143000" indent="-228600" defTabSz="946150" eaLnBrk="0" hangingPunct="0">
              <a:defRPr sz="1200">
                <a:solidFill>
                  <a:schemeClr val="tx1"/>
                </a:solidFill>
                <a:latin typeface="Tahoma" pitchFamily="34" charset="0"/>
              </a:defRPr>
            </a:lvl3pPr>
            <a:lvl4pPr marL="1600200" indent="-228600" defTabSz="946150" eaLnBrk="0" hangingPunct="0">
              <a:defRPr sz="1200">
                <a:solidFill>
                  <a:schemeClr val="tx1"/>
                </a:solidFill>
                <a:latin typeface="Tahoma" pitchFamily="34" charset="0"/>
              </a:defRPr>
            </a:lvl4pPr>
            <a:lvl5pPr marL="2057400" indent="-228600" defTabSz="946150" eaLnBrk="0" hangingPunct="0">
              <a:defRPr sz="1200">
                <a:solidFill>
                  <a:schemeClr val="tx1"/>
                </a:solidFill>
                <a:latin typeface="Tahoma" pitchFamily="34" charset="0"/>
              </a:defRPr>
            </a:lvl5pPr>
            <a:lvl6pPr marL="2514600" indent="-228600" defTabSz="946150" eaLnBrk="0" fontAlgn="base" hangingPunct="0">
              <a:spcBef>
                <a:spcPct val="0"/>
              </a:spcBef>
              <a:spcAft>
                <a:spcPct val="0"/>
              </a:spcAft>
              <a:defRPr sz="1200">
                <a:solidFill>
                  <a:schemeClr val="tx1"/>
                </a:solidFill>
                <a:latin typeface="Tahoma" pitchFamily="34" charset="0"/>
              </a:defRPr>
            </a:lvl6pPr>
            <a:lvl7pPr marL="2971800" indent="-228600" defTabSz="946150" eaLnBrk="0" fontAlgn="base" hangingPunct="0">
              <a:spcBef>
                <a:spcPct val="0"/>
              </a:spcBef>
              <a:spcAft>
                <a:spcPct val="0"/>
              </a:spcAft>
              <a:defRPr sz="1200">
                <a:solidFill>
                  <a:schemeClr val="tx1"/>
                </a:solidFill>
                <a:latin typeface="Tahoma" pitchFamily="34" charset="0"/>
              </a:defRPr>
            </a:lvl7pPr>
            <a:lvl8pPr marL="3429000" indent="-228600" defTabSz="946150" eaLnBrk="0" fontAlgn="base" hangingPunct="0">
              <a:spcBef>
                <a:spcPct val="0"/>
              </a:spcBef>
              <a:spcAft>
                <a:spcPct val="0"/>
              </a:spcAft>
              <a:defRPr sz="1200">
                <a:solidFill>
                  <a:schemeClr val="tx1"/>
                </a:solidFill>
                <a:latin typeface="Tahoma" pitchFamily="34" charset="0"/>
              </a:defRPr>
            </a:lvl8pPr>
            <a:lvl9pPr marL="3886200" indent="-228600" defTabSz="946150" eaLnBrk="0" fontAlgn="base" hangingPunct="0">
              <a:spcBef>
                <a:spcPct val="0"/>
              </a:spcBef>
              <a:spcAft>
                <a:spcPct val="0"/>
              </a:spcAft>
              <a:defRPr sz="1200">
                <a:solidFill>
                  <a:schemeClr val="tx1"/>
                </a:solidFill>
                <a:latin typeface="Tahoma" pitchFamily="34" charset="0"/>
              </a:defRPr>
            </a:lvl9pPr>
          </a:lstStyle>
          <a:p>
            <a:pPr eaLnBrk="1" hangingPunct="1"/>
            <a:fld id="{BFDDAE9A-1530-4372-8A6B-6AFD1A6E4274}" type="slidenum">
              <a:rPr lang="hr-HR" smtClean="0">
                <a:latin typeface="Arial" charset="0"/>
              </a:rPr>
              <a:pPr eaLnBrk="1" hangingPunct="1"/>
              <a:t>19</a:t>
            </a:fld>
            <a:endParaRPr lang="hr-HR" smtClean="0">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r-Latn-C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eaLnBrk="0" hangingPunct="0">
              <a:defRPr sz="1200">
                <a:solidFill>
                  <a:schemeClr val="tx1"/>
                </a:solidFill>
                <a:latin typeface="Tahoma" pitchFamily="34" charset="0"/>
              </a:defRPr>
            </a:lvl1pPr>
            <a:lvl2pPr marL="742950" indent="-285750" defTabSz="946150" eaLnBrk="0" hangingPunct="0">
              <a:defRPr sz="1200">
                <a:solidFill>
                  <a:schemeClr val="tx1"/>
                </a:solidFill>
                <a:latin typeface="Tahoma" pitchFamily="34" charset="0"/>
              </a:defRPr>
            </a:lvl2pPr>
            <a:lvl3pPr marL="1143000" indent="-228600" defTabSz="946150" eaLnBrk="0" hangingPunct="0">
              <a:defRPr sz="1200">
                <a:solidFill>
                  <a:schemeClr val="tx1"/>
                </a:solidFill>
                <a:latin typeface="Tahoma" pitchFamily="34" charset="0"/>
              </a:defRPr>
            </a:lvl3pPr>
            <a:lvl4pPr marL="1600200" indent="-228600" defTabSz="946150" eaLnBrk="0" hangingPunct="0">
              <a:defRPr sz="1200">
                <a:solidFill>
                  <a:schemeClr val="tx1"/>
                </a:solidFill>
                <a:latin typeface="Tahoma" pitchFamily="34" charset="0"/>
              </a:defRPr>
            </a:lvl4pPr>
            <a:lvl5pPr marL="2057400" indent="-228600" defTabSz="946150" eaLnBrk="0" hangingPunct="0">
              <a:defRPr sz="1200">
                <a:solidFill>
                  <a:schemeClr val="tx1"/>
                </a:solidFill>
                <a:latin typeface="Tahoma" pitchFamily="34" charset="0"/>
              </a:defRPr>
            </a:lvl5pPr>
            <a:lvl6pPr marL="2514600" indent="-228600" defTabSz="946150" eaLnBrk="0" fontAlgn="base" hangingPunct="0">
              <a:spcBef>
                <a:spcPct val="0"/>
              </a:spcBef>
              <a:spcAft>
                <a:spcPct val="0"/>
              </a:spcAft>
              <a:defRPr sz="1200">
                <a:solidFill>
                  <a:schemeClr val="tx1"/>
                </a:solidFill>
                <a:latin typeface="Tahoma" pitchFamily="34" charset="0"/>
              </a:defRPr>
            </a:lvl6pPr>
            <a:lvl7pPr marL="2971800" indent="-228600" defTabSz="946150" eaLnBrk="0" fontAlgn="base" hangingPunct="0">
              <a:spcBef>
                <a:spcPct val="0"/>
              </a:spcBef>
              <a:spcAft>
                <a:spcPct val="0"/>
              </a:spcAft>
              <a:defRPr sz="1200">
                <a:solidFill>
                  <a:schemeClr val="tx1"/>
                </a:solidFill>
                <a:latin typeface="Tahoma" pitchFamily="34" charset="0"/>
              </a:defRPr>
            </a:lvl7pPr>
            <a:lvl8pPr marL="3429000" indent="-228600" defTabSz="946150" eaLnBrk="0" fontAlgn="base" hangingPunct="0">
              <a:spcBef>
                <a:spcPct val="0"/>
              </a:spcBef>
              <a:spcAft>
                <a:spcPct val="0"/>
              </a:spcAft>
              <a:defRPr sz="1200">
                <a:solidFill>
                  <a:schemeClr val="tx1"/>
                </a:solidFill>
                <a:latin typeface="Tahoma" pitchFamily="34" charset="0"/>
              </a:defRPr>
            </a:lvl8pPr>
            <a:lvl9pPr marL="3886200" indent="-228600" defTabSz="946150" eaLnBrk="0" fontAlgn="base" hangingPunct="0">
              <a:spcBef>
                <a:spcPct val="0"/>
              </a:spcBef>
              <a:spcAft>
                <a:spcPct val="0"/>
              </a:spcAft>
              <a:defRPr sz="1200">
                <a:solidFill>
                  <a:schemeClr val="tx1"/>
                </a:solidFill>
                <a:latin typeface="Tahoma" pitchFamily="34" charset="0"/>
              </a:defRPr>
            </a:lvl9pPr>
          </a:lstStyle>
          <a:p>
            <a:pPr eaLnBrk="1" hangingPunct="1"/>
            <a:fld id="{A9C9685E-D714-4037-82C2-E2FF233708D0}" type="slidenum">
              <a:rPr lang="hr-HR" smtClean="0">
                <a:latin typeface="Arial" charset="0"/>
              </a:rPr>
              <a:pPr eaLnBrk="1" hangingPunct="1"/>
              <a:t>20</a:t>
            </a:fld>
            <a:endParaRPr lang="hr-HR" smtClean="0">
              <a:latin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r-Latn-C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eaLnBrk="0" hangingPunct="0">
              <a:defRPr sz="1200">
                <a:solidFill>
                  <a:schemeClr val="tx1"/>
                </a:solidFill>
                <a:latin typeface="Tahoma" pitchFamily="34" charset="0"/>
              </a:defRPr>
            </a:lvl1pPr>
            <a:lvl2pPr marL="742950" indent="-285750" defTabSz="946150" eaLnBrk="0" hangingPunct="0">
              <a:defRPr sz="1200">
                <a:solidFill>
                  <a:schemeClr val="tx1"/>
                </a:solidFill>
                <a:latin typeface="Tahoma" pitchFamily="34" charset="0"/>
              </a:defRPr>
            </a:lvl2pPr>
            <a:lvl3pPr marL="1143000" indent="-228600" defTabSz="946150" eaLnBrk="0" hangingPunct="0">
              <a:defRPr sz="1200">
                <a:solidFill>
                  <a:schemeClr val="tx1"/>
                </a:solidFill>
                <a:latin typeface="Tahoma" pitchFamily="34" charset="0"/>
              </a:defRPr>
            </a:lvl3pPr>
            <a:lvl4pPr marL="1600200" indent="-228600" defTabSz="946150" eaLnBrk="0" hangingPunct="0">
              <a:defRPr sz="1200">
                <a:solidFill>
                  <a:schemeClr val="tx1"/>
                </a:solidFill>
                <a:latin typeface="Tahoma" pitchFamily="34" charset="0"/>
              </a:defRPr>
            </a:lvl4pPr>
            <a:lvl5pPr marL="2057400" indent="-228600" defTabSz="946150" eaLnBrk="0" hangingPunct="0">
              <a:defRPr sz="1200">
                <a:solidFill>
                  <a:schemeClr val="tx1"/>
                </a:solidFill>
                <a:latin typeface="Tahoma" pitchFamily="34" charset="0"/>
              </a:defRPr>
            </a:lvl5pPr>
            <a:lvl6pPr marL="2514600" indent="-228600" defTabSz="946150" eaLnBrk="0" fontAlgn="base" hangingPunct="0">
              <a:spcBef>
                <a:spcPct val="0"/>
              </a:spcBef>
              <a:spcAft>
                <a:spcPct val="0"/>
              </a:spcAft>
              <a:defRPr sz="1200">
                <a:solidFill>
                  <a:schemeClr val="tx1"/>
                </a:solidFill>
                <a:latin typeface="Tahoma" pitchFamily="34" charset="0"/>
              </a:defRPr>
            </a:lvl6pPr>
            <a:lvl7pPr marL="2971800" indent="-228600" defTabSz="946150" eaLnBrk="0" fontAlgn="base" hangingPunct="0">
              <a:spcBef>
                <a:spcPct val="0"/>
              </a:spcBef>
              <a:spcAft>
                <a:spcPct val="0"/>
              </a:spcAft>
              <a:defRPr sz="1200">
                <a:solidFill>
                  <a:schemeClr val="tx1"/>
                </a:solidFill>
                <a:latin typeface="Tahoma" pitchFamily="34" charset="0"/>
              </a:defRPr>
            </a:lvl7pPr>
            <a:lvl8pPr marL="3429000" indent="-228600" defTabSz="946150" eaLnBrk="0" fontAlgn="base" hangingPunct="0">
              <a:spcBef>
                <a:spcPct val="0"/>
              </a:spcBef>
              <a:spcAft>
                <a:spcPct val="0"/>
              </a:spcAft>
              <a:defRPr sz="1200">
                <a:solidFill>
                  <a:schemeClr val="tx1"/>
                </a:solidFill>
                <a:latin typeface="Tahoma" pitchFamily="34" charset="0"/>
              </a:defRPr>
            </a:lvl8pPr>
            <a:lvl9pPr marL="3886200" indent="-228600" defTabSz="946150" eaLnBrk="0" fontAlgn="base" hangingPunct="0">
              <a:spcBef>
                <a:spcPct val="0"/>
              </a:spcBef>
              <a:spcAft>
                <a:spcPct val="0"/>
              </a:spcAft>
              <a:defRPr sz="1200">
                <a:solidFill>
                  <a:schemeClr val="tx1"/>
                </a:solidFill>
                <a:latin typeface="Tahoma" pitchFamily="34" charset="0"/>
              </a:defRPr>
            </a:lvl9pPr>
          </a:lstStyle>
          <a:p>
            <a:pPr eaLnBrk="1" hangingPunct="1"/>
            <a:fld id="{4FB2F679-F86B-419D-A00D-3ED4FECA442D}" type="slidenum">
              <a:rPr lang="hr-HR">
                <a:solidFill>
                  <a:srgbClr val="000000"/>
                </a:solidFill>
                <a:latin typeface="Arial" charset="0"/>
              </a:rPr>
              <a:pPr eaLnBrk="1" hangingPunct="1"/>
              <a:t>21</a:t>
            </a:fld>
            <a:endParaRPr lang="hr-HR">
              <a:solidFill>
                <a:srgbClr val="000000"/>
              </a:solidFill>
              <a:latin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eaLnBrk="0" hangingPunct="0">
              <a:defRPr sz="1200">
                <a:solidFill>
                  <a:schemeClr val="tx1"/>
                </a:solidFill>
                <a:latin typeface="Tahoma" pitchFamily="34" charset="0"/>
              </a:defRPr>
            </a:lvl1pPr>
            <a:lvl2pPr marL="742950" indent="-285750" defTabSz="946150" eaLnBrk="0" hangingPunct="0">
              <a:defRPr sz="1200">
                <a:solidFill>
                  <a:schemeClr val="tx1"/>
                </a:solidFill>
                <a:latin typeface="Tahoma" pitchFamily="34" charset="0"/>
              </a:defRPr>
            </a:lvl2pPr>
            <a:lvl3pPr marL="1143000" indent="-228600" defTabSz="946150" eaLnBrk="0" hangingPunct="0">
              <a:defRPr sz="1200">
                <a:solidFill>
                  <a:schemeClr val="tx1"/>
                </a:solidFill>
                <a:latin typeface="Tahoma" pitchFamily="34" charset="0"/>
              </a:defRPr>
            </a:lvl3pPr>
            <a:lvl4pPr marL="1600200" indent="-228600" defTabSz="946150" eaLnBrk="0" hangingPunct="0">
              <a:defRPr sz="1200">
                <a:solidFill>
                  <a:schemeClr val="tx1"/>
                </a:solidFill>
                <a:latin typeface="Tahoma" pitchFamily="34" charset="0"/>
              </a:defRPr>
            </a:lvl4pPr>
            <a:lvl5pPr marL="2057400" indent="-228600" defTabSz="946150" eaLnBrk="0" hangingPunct="0">
              <a:defRPr sz="1200">
                <a:solidFill>
                  <a:schemeClr val="tx1"/>
                </a:solidFill>
                <a:latin typeface="Tahoma" pitchFamily="34" charset="0"/>
              </a:defRPr>
            </a:lvl5pPr>
            <a:lvl6pPr marL="2514600" indent="-228600" defTabSz="946150" eaLnBrk="0" fontAlgn="base" hangingPunct="0">
              <a:spcBef>
                <a:spcPct val="0"/>
              </a:spcBef>
              <a:spcAft>
                <a:spcPct val="0"/>
              </a:spcAft>
              <a:defRPr sz="1200">
                <a:solidFill>
                  <a:schemeClr val="tx1"/>
                </a:solidFill>
                <a:latin typeface="Tahoma" pitchFamily="34" charset="0"/>
              </a:defRPr>
            </a:lvl6pPr>
            <a:lvl7pPr marL="2971800" indent="-228600" defTabSz="946150" eaLnBrk="0" fontAlgn="base" hangingPunct="0">
              <a:spcBef>
                <a:spcPct val="0"/>
              </a:spcBef>
              <a:spcAft>
                <a:spcPct val="0"/>
              </a:spcAft>
              <a:defRPr sz="1200">
                <a:solidFill>
                  <a:schemeClr val="tx1"/>
                </a:solidFill>
                <a:latin typeface="Tahoma" pitchFamily="34" charset="0"/>
              </a:defRPr>
            </a:lvl7pPr>
            <a:lvl8pPr marL="3429000" indent="-228600" defTabSz="946150" eaLnBrk="0" fontAlgn="base" hangingPunct="0">
              <a:spcBef>
                <a:spcPct val="0"/>
              </a:spcBef>
              <a:spcAft>
                <a:spcPct val="0"/>
              </a:spcAft>
              <a:defRPr sz="1200">
                <a:solidFill>
                  <a:schemeClr val="tx1"/>
                </a:solidFill>
                <a:latin typeface="Tahoma" pitchFamily="34" charset="0"/>
              </a:defRPr>
            </a:lvl8pPr>
            <a:lvl9pPr marL="3886200" indent="-228600" defTabSz="946150" eaLnBrk="0" fontAlgn="base" hangingPunct="0">
              <a:spcBef>
                <a:spcPct val="0"/>
              </a:spcBef>
              <a:spcAft>
                <a:spcPct val="0"/>
              </a:spcAft>
              <a:defRPr sz="1200">
                <a:solidFill>
                  <a:schemeClr val="tx1"/>
                </a:solidFill>
                <a:latin typeface="Tahoma" pitchFamily="34" charset="0"/>
              </a:defRPr>
            </a:lvl9pPr>
          </a:lstStyle>
          <a:p>
            <a:pPr eaLnBrk="1" hangingPunct="1"/>
            <a:fld id="{4E779464-4146-441B-AF04-E7DC0A2F7482}" type="slidenum">
              <a:rPr lang="hr-HR" smtClean="0">
                <a:latin typeface="Arial" charset="0"/>
              </a:rPr>
              <a:pPr eaLnBrk="1" hangingPunct="1"/>
              <a:t>22</a:t>
            </a:fld>
            <a:endParaRPr lang="hr-HR" smtClean="0">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r-Latn-C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eaLnBrk="0" hangingPunct="0">
              <a:defRPr sz="1200">
                <a:solidFill>
                  <a:schemeClr val="tx1"/>
                </a:solidFill>
                <a:latin typeface="Tahoma" pitchFamily="34" charset="0"/>
              </a:defRPr>
            </a:lvl1pPr>
            <a:lvl2pPr marL="742950" indent="-285750" defTabSz="946150" eaLnBrk="0" hangingPunct="0">
              <a:defRPr sz="1200">
                <a:solidFill>
                  <a:schemeClr val="tx1"/>
                </a:solidFill>
                <a:latin typeface="Tahoma" pitchFamily="34" charset="0"/>
              </a:defRPr>
            </a:lvl2pPr>
            <a:lvl3pPr marL="1143000" indent="-228600" defTabSz="946150" eaLnBrk="0" hangingPunct="0">
              <a:defRPr sz="1200">
                <a:solidFill>
                  <a:schemeClr val="tx1"/>
                </a:solidFill>
                <a:latin typeface="Tahoma" pitchFamily="34" charset="0"/>
              </a:defRPr>
            </a:lvl3pPr>
            <a:lvl4pPr marL="1600200" indent="-228600" defTabSz="946150" eaLnBrk="0" hangingPunct="0">
              <a:defRPr sz="1200">
                <a:solidFill>
                  <a:schemeClr val="tx1"/>
                </a:solidFill>
                <a:latin typeface="Tahoma" pitchFamily="34" charset="0"/>
              </a:defRPr>
            </a:lvl4pPr>
            <a:lvl5pPr marL="2057400" indent="-228600" defTabSz="946150" eaLnBrk="0" hangingPunct="0">
              <a:defRPr sz="1200">
                <a:solidFill>
                  <a:schemeClr val="tx1"/>
                </a:solidFill>
                <a:latin typeface="Tahoma" pitchFamily="34" charset="0"/>
              </a:defRPr>
            </a:lvl5pPr>
            <a:lvl6pPr marL="2514600" indent="-228600" defTabSz="946150" eaLnBrk="0" fontAlgn="base" hangingPunct="0">
              <a:spcBef>
                <a:spcPct val="0"/>
              </a:spcBef>
              <a:spcAft>
                <a:spcPct val="0"/>
              </a:spcAft>
              <a:defRPr sz="1200">
                <a:solidFill>
                  <a:schemeClr val="tx1"/>
                </a:solidFill>
                <a:latin typeface="Tahoma" pitchFamily="34" charset="0"/>
              </a:defRPr>
            </a:lvl6pPr>
            <a:lvl7pPr marL="2971800" indent="-228600" defTabSz="946150" eaLnBrk="0" fontAlgn="base" hangingPunct="0">
              <a:spcBef>
                <a:spcPct val="0"/>
              </a:spcBef>
              <a:spcAft>
                <a:spcPct val="0"/>
              </a:spcAft>
              <a:defRPr sz="1200">
                <a:solidFill>
                  <a:schemeClr val="tx1"/>
                </a:solidFill>
                <a:latin typeface="Tahoma" pitchFamily="34" charset="0"/>
              </a:defRPr>
            </a:lvl7pPr>
            <a:lvl8pPr marL="3429000" indent="-228600" defTabSz="946150" eaLnBrk="0" fontAlgn="base" hangingPunct="0">
              <a:spcBef>
                <a:spcPct val="0"/>
              </a:spcBef>
              <a:spcAft>
                <a:spcPct val="0"/>
              </a:spcAft>
              <a:defRPr sz="1200">
                <a:solidFill>
                  <a:schemeClr val="tx1"/>
                </a:solidFill>
                <a:latin typeface="Tahoma" pitchFamily="34" charset="0"/>
              </a:defRPr>
            </a:lvl8pPr>
            <a:lvl9pPr marL="3886200" indent="-228600" defTabSz="946150" eaLnBrk="0" fontAlgn="base" hangingPunct="0">
              <a:spcBef>
                <a:spcPct val="0"/>
              </a:spcBef>
              <a:spcAft>
                <a:spcPct val="0"/>
              </a:spcAft>
              <a:defRPr sz="1200">
                <a:solidFill>
                  <a:schemeClr val="tx1"/>
                </a:solidFill>
                <a:latin typeface="Tahoma" pitchFamily="34" charset="0"/>
              </a:defRPr>
            </a:lvl9pPr>
          </a:lstStyle>
          <a:p>
            <a:pPr eaLnBrk="1" hangingPunct="1"/>
            <a:fld id="{B00ED66D-0719-4A08-9565-30DC1EF08B2A}" type="slidenum">
              <a:rPr lang="hr-HR" smtClean="0">
                <a:latin typeface="Arial" charset="0"/>
              </a:rPr>
              <a:pPr eaLnBrk="1" hangingPunct="1"/>
              <a:t>24</a:t>
            </a:fld>
            <a:endParaRPr lang="hr-HR" smtClean="0">
              <a:latin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r-Latn-C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eaLnBrk="0" hangingPunct="0">
              <a:defRPr sz="1200">
                <a:solidFill>
                  <a:schemeClr val="tx1"/>
                </a:solidFill>
                <a:latin typeface="Tahoma" pitchFamily="34" charset="0"/>
              </a:defRPr>
            </a:lvl1pPr>
            <a:lvl2pPr marL="742950" indent="-285750" defTabSz="946150" eaLnBrk="0" hangingPunct="0">
              <a:defRPr sz="1200">
                <a:solidFill>
                  <a:schemeClr val="tx1"/>
                </a:solidFill>
                <a:latin typeface="Tahoma" pitchFamily="34" charset="0"/>
              </a:defRPr>
            </a:lvl2pPr>
            <a:lvl3pPr marL="1143000" indent="-228600" defTabSz="946150" eaLnBrk="0" hangingPunct="0">
              <a:defRPr sz="1200">
                <a:solidFill>
                  <a:schemeClr val="tx1"/>
                </a:solidFill>
                <a:latin typeface="Tahoma" pitchFamily="34" charset="0"/>
              </a:defRPr>
            </a:lvl3pPr>
            <a:lvl4pPr marL="1600200" indent="-228600" defTabSz="946150" eaLnBrk="0" hangingPunct="0">
              <a:defRPr sz="1200">
                <a:solidFill>
                  <a:schemeClr val="tx1"/>
                </a:solidFill>
                <a:latin typeface="Tahoma" pitchFamily="34" charset="0"/>
              </a:defRPr>
            </a:lvl4pPr>
            <a:lvl5pPr marL="2057400" indent="-228600" defTabSz="946150" eaLnBrk="0" hangingPunct="0">
              <a:defRPr sz="1200">
                <a:solidFill>
                  <a:schemeClr val="tx1"/>
                </a:solidFill>
                <a:latin typeface="Tahoma" pitchFamily="34" charset="0"/>
              </a:defRPr>
            </a:lvl5pPr>
            <a:lvl6pPr marL="2514600" indent="-228600" defTabSz="946150" eaLnBrk="0" fontAlgn="base" hangingPunct="0">
              <a:spcBef>
                <a:spcPct val="0"/>
              </a:spcBef>
              <a:spcAft>
                <a:spcPct val="0"/>
              </a:spcAft>
              <a:defRPr sz="1200">
                <a:solidFill>
                  <a:schemeClr val="tx1"/>
                </a:solidFill>
                <a:latin typeface="Tahoma" pitchFamily="34" charset="0"/>
              </a:defRPr>
            </a:lvl6pPr>
            <a:lvl7pPr marL="2971800" indent="-228600" defTabSz="946150" eaLnBrk="0" fontAlgn="base" hangingPunct="0">
              <a:spcBef>
                <a:spcPct val="0"/>
              </a:spcBef>
              <a:spcAft>
                <a:spcPct val="0"/>
              </a:spcAft>
              <a:defRPr sz="1200">
                <a:solidFill>
                  <a:schemeClr val="tx1"/>
                </a:solidFill>
                <a:latin typeface="Tahoma" pitchFamily="34" charset="0"/>
              </a:defRPr>
            </a:lvl7pPr>
            <a:lvl8pPr marL="3429000" indent="-228600" defTabSz="946150" eaLnBrk="0" fontAlgn="base" hangingPunct="0">
              <a:spcBef>
                <a:spcPct val="0"/>
              </a:spcBef>
              <a:spcAft>
                <a:spcPct val="0"/>
              </a:spcAft>
              <a:defRPr sz="1200">
                <a:solidFill>
                  <a:schemeClr val="tx1"/>
                </a:solidFill>
                <a:latin typeface="Tahoma" pitchFamily="34" charset="0"/>
              </a:defRPr>
            </a:lvl8pPr>
            <a:lvl9pPr marL="3886200" indent="-228600" defTabSz="946150" eaLnBrk="0" fontAlgn="base" hangingPunct="0">
              <a:spcBef>
                <a:spcPct val="0"/>
              </a:spcBef>
              <a:spcAft>
                <a:spcPct val="0"/>
              </a:spcAft>
              <a:defRPr sz="1200">
                <a:solidFill>
                  <a:schemeClr val="tx1"/>
                </a:solidFill>
                <a:latin typeface="Tahoma" pitchFamily="34" charset="0"/>
              </a:defRPr>
            </a:lvl9pPr>
          </a:lstStyle>
          <a:p>
            <a:pPr eaLnBrk="1" hangingPunct="1"/>
            <a:fld id="{137AAE0D-1C87-49A3-B33E-EF6D091F5583}" type="slidenum">
              <a:rPr lang="hr-HR" smtClean="0">
                <a:latin typeface="Arial" charset="0"/>
              </a:rPr>
              <a:pPr eaLnBrk="1" hangingPunct="1"/>
              <a:t>2</a:t>
            </a:fld>
            <a:endParaRPr lang="hr-HR" smtClean="0">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r-Latn-C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46150"/>
            <a:fld id="{09DCB8DD-CB8F-4B98-B3E6-541F59DCB37A}" type="slidenum">
              <a:rPr lang="hr-HR" sz="1200">
                <a:solidFill>
                  <a:srgbClr val="000000"/>
                </a:solidFill>
              </a:rPr>
              <a:pPr algn="r" defTabSz="946150"/>
              <a:t>27</a:t>
            </a:fld>
            <a:endParaRPr lang="hr-HR" sz="1200">
              <a:solidFill>
                <a:srgbClr val="000000"/>
              </a:solidFill>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hr-H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eaLnBrk="0" hangingPunct="0">
              <a:defRPr sz="1200">
                <a:solidFill>
                  <a:schemeClr val="tx1"/>
                </a:solidFill>
                <a:latin typeface="Tahoma" pitchFamily="34" charset="0"/>
              </a:defRPr>
            </a:lvl1pPr>
            <a:lvl2pPr marL="742950" indent="-285750" defTabSz="946150" eaLnBrk="0" hangingPunct="0">
              <a:defRPr sz="1200">
                <a:solidFill>
                  <a:schemeClr val="tx1"/>
                </a:solidFill>
                <a:latin typeface="Tahoma" pitchFamily="34" charset="0"/>
              </a:defRPr>
            </a:lvl2pPr>
            <a:lvl3pPr marL="1143000" indent="-228600" defTabSz="946150" eaLnBrk="0" hangingPunct="0">
              <a:defRPr sz="1200">
                <a:solidFill>
                  <a:schemeClr val="tx1"/>
                </a:solidFill>
                <a:latin typeface="Tahoma" pitchFamily="34" charset="0"/>
              </a:defRPr>
            </a:lvl3pPr>
            <a:lvl4pPr marL="1600200" indent="-228600" defTabSz="946150" eaLnBrk="0" hangingPunct="0">
              <a:defRPr sz="1200">
                <a:solidFill>
                  <a:schemeClr val="tx1"/>
                </a:solidFill>
                <a:latin typeface="Tahoma" pitchFamily="34" charset="0"/>
              </a:defRPr>
            </a:lvl4pPr>
            <a:lvl5pPr marL="2057400" indent="-228600" defTabSz="946150" eaLnBrk="0" hangingPunct="0">
              <a:defRPr sz="1200">
                <a:solidFill>
                  <a:schemeClr val="tx1"/>
                </a:solidFill>
                <a:latin typeface="Tahoma" pitchFamily="34" charset="0"/>
              </a:defRPr>
            </a:lvl5pPr>
            <a:lvl6pPr marL="2514600" indent="-228600" defTabSz="946150" eaLnBrk="0" fontAlgn="base" hangingPunct="0">
              <a:spcBef>
                <a:spcPct val="0"/>
              </a:spcBef>
              <a:spcAft>
                <a:spcPct val="0"/>
              </a:spcAft>
              <a:defRPr sz="1200">
                <a:solidFill>
                  <a:schemeClr val="tx1"/>
                </a:solidFill>
                <a:latin typeface="Tahoma" pitchFamily="34" charset="0"/>
              </a:defRPr>
            </a:lvl6pPr>
            <a:lvl7pPr marL="2971800" indent="-228600" defTabSz="946150" eaLnBrk="0" fontAlgn="base" hangingPunct="0">
              <a:spcBef>
                <a:spcPct val="0"/>
              </a:spcBef>
              <a:spcAft>
                <a:spcPct val="0"/>
              </a:spcAft>
              <a:defRPr sz="1200">
                <a:solidFill>
                  <a:schemeClr val="tx1"/>
                </a:solidFill>
                <a:latin typeface="Tahoma" pitchFamily="34" charset="0"/>
              </a:defRPr>
            </a:lvl7pPr>
            <a:lvl8pPr marL="3429000" indent="-228600" defTabSz="946150" eaLnBrk="0" fontAlgn="base" hangingPunct="0">
              <a:spcBef>
                <a:spcPct val="0"/>
              </a:spcBef>
              <a:spcAft>
                <a:spcPct val="0"/>
              </a:spcAft>
              <a:defRPr sz="1200">
                <a:solidFill>
                  <a:schemeClr val="tx1"/>
                </a:solidFill>
                <a:latin typeface="Tahoma" pitchFamily="34" charset="0"/>
              </a:defRPr>
            </a:lvl8pPr>
            <a:lvl9pPr marL="3886200" indent="-228600" defTabSz="946150" eaLnBrk="0" fontAlgn="base" hangingPunct="0">
              <a:spcBef>
                <a:spcPct val="0"/>
              </a:spcBef>
              <a:spcAft>
                <a:spcPct val="0"/>
              </a:spcAft>
              <a:defRPr sz="1200">
                <a:solidFill>
                  <a:schemeClr val="tx1"/>
                </a:solidFill>
                <a:latin typeface="Tahoma" pitchFamily="34" charset="0"/>
              </a:defRPr>
            </a:lvl9pPr>
          </a:lstStyle>
          <a:p>
            <a:pPr eaLnBrk="1" hangingPunct="1"/>
            <a:fld id="{D0A9D9D7-69E1-42ED-81CB-BA31E28192F1}" type="slidenum">
              <a:rPr lang="hr-HR" smtClean="0">
                <a:latin typeface="Arial" charset="0"/>
              </a:rPr>
              <a:pPr eaLnBrk="1" hangingPunct="1"/>
              <a:t>28</a:t>
            </a:fld>
            <a:endParaRPr lang="hr-HR" smtClean="0">
              <a:latin typeface="Arial" charset="0"/>
            </a:endParaRPr>
          </a:p>
        </p:txBody>
      </p:sp>
      <p:sp>
        <p:nvSpPr>
          <p:cNvPr id="77827" name="Rectangle 2"/>
          <p:cNvSpPr>
            <a:spLocks noGrp="1" noRot="1" noChangeAspect="1" noChangeArrowheads="1" noTextEdit="1"/>
          </p:cNvSpPr>
          <p:nvPr>
            <p:ph type="sldImg"/>
          </p:nvPr>
        </p:nvSpPr>
        <p:spPr>
          <a:xfrm>
            <a:off x="1143000" y="684213"/>
            <a:ext cx="4575175" cy="3430587"/>
          </a:xfrm>
          <a:ln/>
        </p:spPr>
      </p:sp>
      <p:sp>
        <p:nvSpPr>
          <p:cNvPr id="77828" name="Rectangle 3"/>
          <p:cNvSpPr>
            <a:spLocks noGrp="1" noChangeArrowheads="1"/>
          </p:cNvSpPr>
          <p:nvPr>
            <p:ph type="body" idx="1"/>
          </p:nvPr>
        </p:nvSpPr>
        <p:spPr>
          <a:xfrm>
            <a:off x="685480" y="4344607"/>
            <a:ext cx="5487041" cy="41150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r-Latn-C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46150"/>
            <a:fld id="{59C4EF88-5D3E-4BCC-BE6D-FDC521EFA997}" type="slidenum">
              <a:rPr lang="hr-HR" smtClean="0">
                <a:solidFill>
                  <a:srgbClr val="000000"/>
                </a:solidFill>
              </a:rPr>
              <a:pPr defTabSz="946150"/>
              <a:t>32</a:t>
            </a:fld>
            <a:endParaRPr lang="hr-HR" smtClean="0">
              <a:solidFill>
                <a:srgbClr val="000000"/>
              </a:solidFill>
            </a:endParaRPr>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eaLnBrk="0" hangingPunct="0">
              <a:defRPr sz="1200">
                <a:solidFill>
                  <a:schemeClr val="tx1"/>
                </a:solidFill>
                <a:latin typeface="Tahoma" pitchFamily="34" charset="0"/>
              </a:defRPr>
            </a:lvl1pPr>
            <a:lvl2pPr marL="742950" indent="-285750" defTabSz="946150" eaLnBrk="0" hangingPunct="0">
              <a:defRPr sz="1200">
                <a:solidFill>
                  <a:schemeClr val="tx1"/>
                </a:solidFill>
                <a:latin typeface="Tahoma" pitchFamily="34" charset="0"/>
              </a:defRPr>
            </a:lvl2pPr>
            <a:lvl3pPr marL="1143000" indent="-228600" defTabSz="946150" eaLnBrk="0" hangingPunct="0">
              <a:defRPr sz="1200">
                <a:solidFill>
                  <a:schemeClr val="tx1"/>
                </a:solidFill>
                <a:latin typeface="Tahoma" pitchFamily="34" charset="0"/>
              </a:defRPr>
            </a:lvl3pPr>
            <a:lvl4pPr marL="1600200" indent="-228600" defTabSz="946150" eaLnBrk="0" hangingPunct="0">
              <a:defRPr sz="1200">
                <a:solidFill>
                  <a:schemeClr val="tx1"/>
                </a:solidFill>
                <a:latin typeface="Tahoma" pitchFamily="34" charset="0"/>
              </a:defRPr>
            </a:lvl4pPr>
            <a:lvl5pPr marL="2057400" indent="-228600" defTabSz="946150" eaLnBrk="0" hangingPunct="0">
              <a:defRPr sz="1200">
                <a:solidFill>
                  <a:schemeClr val="tx1"/>
                </a:solidFill>
                <a:latin typeface="Tahoma" pitchFamily="34" charset="0"/>
              </a:defRPr>
            </a:lvl5pPr>
            <a:lvl6pPr marL="2514600" indent="-228600" defTabSz="946150" eaLnBrk="0" fontAlgn="base" hangingPunct="0">
              <a:spcBef>
                <a:spcPct val="0"/>
              </a:spcBef>
              <a:spcAft>
                <a:spcPct val="0"/>
              </a:spcAft>
              <a:defRPr sz="1200">
                <a:solidFill>
                  <a:schemeClr val="tx1"/>
                </a:solidFill>
                <a:latin typeface="Tahoma" pitchFamily="34" charset="0"/>
              </a:defRPr>
            </a:lvl6pPr>
            <a:lvl7pPr marL="2971800" indent="-228600" defTabSz="946150" eaLnBrk="0" fontAlgn="base" hangingPunct="0">
              <a:spcBef>
                <a:spcPct val="0"/>
              </a:spcBef>
              <a:spcAft>
                <a:spcPct val="0"/>
              </a:spcAft>
              <a:defRPr sz="1200">
                <a:solidFill>
                  <a:schemeClr val="tx1"/>
                </a:solidFill>
                <a:latin typeface="Tahoma" pitchFamily="34" charset="0"/>
              </a:defRPr>
            </a:lvl7pPr>
            <a:lvl8pPr marL="3429000" indent="-228600" defTabSz="946150" eaLnBrk="0" fontAlgn="base" hangingPunct="0">
              <a:spcBef>
                <a:spcPct val="0"/>
              </a:spcBef>
              <a:spcAft>
                <a:spcPct val="0"/>
              </a:spcAft>
              <a:defRPr sz="1200">
                <a:solidFill>
                  <a:schemeClr val="tx1"/>
                </a:solidFill>
                <a:latin typeface="Tahoma" pitchFamily="34" charset="0"/>
              </a:defRPr>
            </a:lvl8pPr>
            <a:lvl9pPr marL="3886200" indent="-228600" defTabSz="946150" eaLnBrk="0" fontAlgn="base" hangingPunct="0">
              <a:spcBef>
                <a:spcPct val="0"/>
              </a:spcBef>
              <a:spcAft>
                <a:spcPct val="0"/>
              </a:spcAft>
              <a:defRPr sz="1200">
                <a:solidFill>
                  <a:schemeClr val="tx1"/>
                </a:solidFill>
                <a:latin typeface="Tahoma" pitchFamily="34" charset="0"/>
              </a:defRPr>
            </a:lvl9pPr>
          </a:lstStyle>
          <a:p>
            <a:pPr eaLnBrk="1" hangingPunct="1"/>
            <a:fld id="{FA29D378-D56B-4D45-B89C-EB5BA408F444}" type="slidenum">
              <a:rPr lang="hr-HR" smtClean="0">
                <a:latin typeface="Arial" charset="0"/>
              </a:rPr>
              <a:pPr eaLnBrk="1" hangingPunct="1"/>
              <a:t>34</a:t>
            </a:fld>
            <a:endParaRPr lang="hr-HR" smtClean="0">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r-Latn-C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eaLnBrk="0" hangingPunct="0">
              <a:defRPr sz="1200">
                <a:solidFill>
                  <a:schemeClr val="tx1"/>
                </a:solidFill>
                <a:latin typeface="Tahoma" pitchFamily="34" charset="0"/>
              </a:defRPr>
            </a:lvl1pPr>
            <a:lvl2pPr marL="742950" indent="-285750" defTabSz="946150" eaLnBrk="0" hangingPunct="0">
              <a:defRPr sz="1200">
                <a:solidFill>
                  <a:schemeClr val="tx1"/>
                </a:solidFill>
                <a:latin typeface="Tahoma" pitchFamily="34" charset="0"/>
              </a:defRPr>
            </a:lvl2pPr>
            <a:lvl3pPr marL="1143000" indent="-228600" defTabSz="946150" eaLnBrk="0" hangingPunct="0">
              <a:defRPr sz="1200">
                <a:solidFill>
                  <a:schemeClr val="tx1"/>
                </a:solidFill>
                <a:latin typeface="Tahoma" pitchFamily="34" charset="0"/>
              </a:defRPr>
            </a:lvl3pPr>
            <a:lvl4pPr marL="1600200" indent="-228600" defTabSz="946150" eaLnBrk="0" hangingPunct="0">
              <a:defRPr sz="1200">
                <a:solidFill>
                  <a:schemeClr val="tx1"/>
                </a:solidFill>
                <a:latin typeface="Tahoma" pitchFamily="34" charset="0"/>
              </a:defRPr>
            </a:lvl4pPr>
            <a:lvl5pPr marL="2057400" indent="-228600" defTabSz="946150" eaLnBrk="0" hangingPunct="0">
              <a:defRPr sz="1200">
                <a:solidFill>
                  <a:schemeClr val="tx1"/>
                </a:solidFill>
                <a:latin typeface="Tahoma" pitchFamily="34" charset="0"/>
              </a:defRPr>
            </a:lvl5pPr>
            <a:lvl6pPr marL="2514600" indent="-228600" defTabSz="946150" eaLnBrk="0" fontAlgn="base" hangingPunct="0">
              <a:spcBef>
                <a:spcPct val="0"/>
              </a:spcBef>
              <a:spcAft>
                <a:spcPct val="0"/>
              </a:spcAft>
              <a:defRPr sz="1200">
                <a:solidFill>
                  <a:schemeClr val="tx1"/>
                </a:solidFill>
                <a:latin typeface="Tahoma" pitchFamily="34" charset="0"/>
              </a:defRPr>
            </a:lvl6pPr>
            <a:lvl7pPr marL="2971800" indent="-228600" defTabSz="946150" eaLnBrk="0" fontAlgn="base" hangingPunct="0">
              <a:spcBef>
                <a:spcPct val="0"/>
              </a:spcBef>
              <a:spcAft>
                <a:spcPct val="0"/>
              </a:spcAft>
              <a:defRPr sz="1200">
                <a:solidFill>
                  <a:schemeClr val="tx1"/>
                </a:solidFill>
                <a:latin typeface="Tahoma" pitchFamily="34" charset="0"/>
              </a:defRPr>
            </a:lvl7pPr>
            <a:lvl8pPr marL="3429000" indent="-228600" defTabSz="946150" eaLnBrk="0" fontAlgn="base" hangingPunct="0">
              <a:spcBef>
                <a:spcPct val="0"/>
              </a:spcBef>
              <a:spcAft>
                <a:spcPct val="0"/>
              </a:spcAft>
              <a:defRPr sz="1200">
                <a:solidFill>
                  <a:schemeClr val="tx1"/>
                </a:solidFill>
                <a:latin typeface="Tahoma" pitchFamily="34" charset="0"/>
              </a:defRPr>
            </a:lvl8pPr>
            <a:lvl9pPr marL="3886200" indent="-228600" defTabSz="946150" eaLnBrk="0" fontAlgn="base" hangingPunct="0">
              <a:spcBef>
                <a:spcPct val="0"/>
              </a:spcBef>
              <a:spcAft>
                <a:spcPct val="0"/>
              </a:spcAft>
              <a:defRPr sz="1200">
                <a:solidFill>
                  <a:schemeClr val="tx1"/>
                </a:solidFill>
                <a:latin typeface="Tahoma" pitchFamily="34" charset="0"/>
              </a:defRPr>
            </a:lvl9pPr>
          </a:lstStyle>
          <a:p>
            <a:pPr eaLnBrk="1" hangingPunct="1"/>
            <a:fld id="{83E28999-FEAB-49A3-84EE-C79B9ADF33DF}" type="slidenum">
              <a:rPr lang="hr-HR" smtClean="0">
                <a:latin typeface="Arial" charset="0"/>
              </a:rPr>
              <a:pPr eaLnBrk="1" hangingPunct="1"/>
              <a:t>35</a:t>
            </a:fld>
            <a:endParaRPr lang="hr-HR" smtClean="0">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r-Latn-C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eaLnBrk="0" hangingPunct="0">
              <a:defRPr sz="1200">
                <a:solidFill>
                  <a:schemeClr val="tx1"/>
                </a:solidFill>
                <a:latin typeface="Tahoma" pitchFamily="34" charset="0"/>
              </a:defRPr>
            </a:lvl1pPr>
            <a:lvl2pPr marL="742950" indent="-285750" defTabSz="946150" eaLnBrk="0" hangingPunct="0">
              <a:defRPr sz="1200">
                <a:solidFill>
                  <a:schemeClr val="tx1"/>
                </a:solidFill>
                <a:latin typeface="Tahoma" pitchFamily="34" charset="0"/>
              </a:defRPr>
            </a:lvl2pPr>
            <a:lvl3pPr marL="1143000" indent="-228600" defTabSz="946150" eaLnBrk="0" hangingPunct="0">
              <a:defRPr sz="1200">
                <a:solidFill>
                  <a:schemeClr val="tx1"/>
                </a:solidFill>
                <a:latin typeface="Tahoma" pitchFamily="34" charset="0"/>
              </a:defRPr>
            </a:lvl3pPr>
            <a:lvl4pPr marL="1600200" indent="-228600" defTabSz="946150" eaLnBrk="0" hangingPunct="0">
              <a:defRPr sz="1200">
                <a:solidFill>
                  <a:schemeClr val="tx1"/>
                </a:solidFill>
                <a:latin typeface="Tahoma" pitchFamily="34" charset="0"/>
              </a:defRPr>
            </a:lvl4pPr>
            <a:lvl5pPr marL="2057400" indent="-228600" defTabSz="946150" eaLnBrk="0" hangingPunct="0">
              <a:defRPr sz="1200">
                <a:solidFill>
                  <a:schemeClr val="tx1"/>
                </a:solidFill>
                <a:latin typeface="Tahoma" pitchFamily="34" charset="0"/>
              </a:defRPr>
            </a:lvl5pPr>
            <a:lvl6pPr marL="2514600" indent="-228600" defTabSz="946150" eaLnBrk="0" fontAlgn="base" hangingPunct="0">
              <a:spcBef>
                <a:spcPct val="0"/>
              </a:spcBef>
              <a:spcAft>
                <a:spcPct val="0"/>
              </a:spcAft>
              <a:defRPr sz="1200">
                <a:solidFill>
                  <a:schemeClr val="tx1"/>
                </a:solidFill>
                <a:latin typeface="Tahoma" pitchFamily="34" charset="0"/>
              </a:defRPr>
            </a:lvl6pPr>
            <a:lvl7pPr marL="2971800" indent="-228600" defTabSz="946150" eaLnBrk="0" fontAlgn="base" hangingPunct="0">
              <a:spcBef>
                <a:spcPct val="0"/>
              </a:spcBef>
              <a:spcAft>
                <a:spcPct val="0"/>
              </a:spcAft>
              <a:defRPr sz="1200">
                <a:solidFill>
                  <a:schemeClr val="tx1"/>
                </a:solidFill>
                <a:latin typeface="Tahoma" pitchFamily="34" charset="0"/>
              </a:defRPr>
            </a:lvl7pPr>
            <a:lvl8pPr marL="3429000" indent="-228600" defTabSz="946150" eaLnBrk="0" fontAlgn="base" hangingPunct="0">
              <a:spcBef>
                <a:spcPct val="0"/>
              </a:spcBef>
              <a:spcAft>
                <a:spcPct val="0"/>
              </a:spcAft>
              <a:defRPr sz="1200">
                <a:solidFill>
                  <a:schemeClr val="tx1"/>
                </a:solidFill>
                <a:latin typeface="Tahoma" pitchFamily="34" charset="0"/>
              </a:defRPr>
            </a:lvl8pPr>
            <a:lvl9pPr marL="3886200" indent="-228600" defTabSz="946150" eaLnBrk="0" fontAlgn="base" hangingPunct="0">
              <a:spcBef>
                <a:spcPct val="0"/>
              </a:spcBef>
              <a:spcAft>
                <a:spcPct val="0"/>
              </a:spcAft>
              <a:defRPr sz="1200">
                <a:solidFill>
                  <a:schemeClr val="tx1"/>
                </a:solidFill>
                <a:latin typeface="Tahoma" pitchFamily="34" charset="0"/>
              </a:defRPr>
            </a:lvl9pPr>
          </a:lstStyle>
          <a:p>
            <a:pPr eaLnBrk="1" hangingPunct="1"/>
            <a:fld id="{421E799A-7A52-4D3F-9858-D66BD6315D0E}" type="slidenum">
              <a:rPr lang="hr-HR" smtClean="0">
                <a:latin typeface="Arial" charset="0"/>
              </a:rPr>
              <a:pPr eaLnBrk="1" hangingPunct="1"/>
              <a:t>36</a:t>
            </a:fld>
            <a:endParaRPr lang="hr-HR" smtClean="0">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r-Latn-C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eaLnBrk="0" hangingPunct="0">
              <a:defRPr sz="1200">
                <a:solidFill>
                  <a:schemeClr val="tx1"/>
                </a:solidFill>
                <a:latin typeface="Tahoma" pitchFamily="34" charset="0"/>
              </a:defRPr>
            </a:lvl1pPr>
            <a:lvl2pPr marL="742950" indent="-285750" defTabSz="946150" eaLnBrk="0" hangingPunct="0">
              <a:defRPr sz="1200">
                <a:solidFill>
                  <a:schemeClr val="tx1"/>
                </a:solidFill>
                <a:latin typeface="Tahoma" pitchFamily="34" charset="0"/>
              </a:defRPr>
            </a:lvl2pPr>
            <a:lvl3pPr marL="1143000" indent="-228600" defTabSz="946150" eaLnBrk="0" hangingPunct="0">
              <a:defRPr sz="1200">
                <a:solidFill>
                  <a:schemeClr val="tx1"/>
                </a:solidFill>
                <a:latin typeface="Tahoma" pitchFamily="34" charset="0"/>
              </a:defRPr>
            </a:lvl3pPr>
            <a:lvl4pPr marL="1600200" indent="-228600" defTabSz="946150" eaLnBrk="0" hangingPunct="0">
              <a:defRPr sz="1200">
                <a:solidFill>
                  <a:schemeClr val="tx1"/>
                </a:solidFill>
                <a:latin typeface="Tahoma" pitchFamily="34" charset="0"/>
              </a:defRPr>
            </a:lvl4pPr>
            <a:lvl5pPr marL="2057400" indent="-228600" defTabSz="946150" eaLnBrk="0" hangingPunct="0">
              <a:defRPr sz="1200">
                <a:solidFill>
                  <a:schemeClr val="tx1"/>
                </a:solidFill>
                <a:latin typeface="Tahoma" pitchFamily="34" charset="0"/>
              </a:defRPr>
            </a:lvl5pPr>
            <a:lvl6pPr marL="2514600" indent="-228600" defTabSz="946150" eaLnBrk="0" fontAlgn="base" hangingPunct="0">
              <a:spcBef>
                <a:spcPct val="0"/>
              </a:spcBef>
              <a:spcAft>
                <a:spcPct val="0"/>
              </a:spcAft>
              <a:defRPr sz="1200">
                <a:solidFill>
                  <a:schemeClr val="tx1"/>
                </a:solidFill>
                <a:latin typeface="Tahoma" pitchFamily="34" charset="0"/>
              </a:defRPr>
            </a:lvl6pPr>
            <a:lvl7pPr marL="2971800" indent="-228600" defTabSz="946150" eaLnBrk="0" fontAlgn="base" hangingPunct="0">
              <a:spcBef>
                <a:spcPct val="0"/>
              </a:spcBef>
              <a:spcAft>
                <a:spcPct val="0"/>
              </a:spcAft>
              <a:defRPr sz="1200">
                <a:solidFill>
                  <a:schemeClr val="tx1"/>
                </a:solidFill>
                <a:latin typeface="Tahoma" pitchFamily="34" charset="0"/>
              </a:defRPr>
            </a:lvl7pPr>
            <a:lvl8pPr marL="3429000" indent="-228600" defTabSz="946150" eaLnBrk="0" fontAlgn="base" hangingPunct="0">
              <a:spcBef>
                <a:spcPct val="0"/>
              </a:spcBef>
              <a:spcAft>
                <a:spcPct val="0"/>
              </a:spcAft>
              <a:defRPr sz="1200">
                <a:solidFill>
                  <a:schemeClr val="tx1"/>
                </a:solidFill>
                <a:latin typeface="Tahoma" pitchFamily="34" charset="0"/>
              </a:defRPr>
            </a:lvl8pPr>
            <a:lvl9pPr marL="3886200" indent="-228600" defTabSz="946150" eaLnBrk="0" fontAlgn="base" hangingPunct="0">
              <a:spcBef>
                <a:spcPct val="0"/>
              </a:spcBef>
              <a:spcAft>
                <a:spcPct val="0"/>
              </a:spcAft>
              <a:defRPr sz="1200">
                <a:solidFill>
                  <a:schemeClr val="tx1"/>
                </a:solidFill>
                <a:latin typeface="Tahoma" pitchFamily="34" charset="0"/>
              </a:defRPr>
            </a:lvl9pPr>
          </a:lstStyle>
          <a:p>
            <a:pPr eaLnBrk="1" hangingPunct="1"/>
            <a:fld id="{ABECBA9C-7D38-4BBC-A4AC-55DC6771BCC3}" type="slidenum">
              <a:rPr lang="hr-HR" smtClean="0">
                <a:latin typeface="Arial" charset="0"/>
              </a:rPr>
              <a:pPr eaLnBrk="1" hangingPunct="1"/>
              <a:t>37</a:t>
            </a:fld>
            <a:endParaRPr lang="hr-HR" smtClean="0">
              <a:latin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r-Latn-C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eaLnBrk="0" hangingPunct="0">
              <a:defRPr sz="1200">
                <a:solidFill>
                  <a:schemeClr val="tx1"/>
                </a:solidFill>
                <a:latin typeface="Tahoma" pitchFamily="34" charset="0"/>
              </a:defRPr>
            </a:lvl1pPr>
            <a:lvl2pPr marL="742950" indent="-285750" defTabSz="946150" eaLnBrk="0" hangingPunct="0">
              <a:defRPr sz="1200">
                <a:solidFill>
                  <a:schemeClr val="tx1"/>
                </a:solidFill>
                <a:latin typeface="Tahoma" pitchFamily="34" charset="0"/>
              </a:defRPr>
            </a:lvl2pPr>
            <a:lvl3pPr marL="1143000" indent="-228600" defTabSz="946150" eaLnBrk="0" hangingPunct="0">
              <a:defRPr sz="1200">
                <a:solidFill>
                  <a:schemeClr val="tx1"/>
                </a:solidFill>
                <a:latin typeface="Tahoma" pitchFamily="34" charset="0"/>
              </a:defRPr>
            </a:lvl3pPr>
            <a:lvl4pPr marL="1600200" indent="-228600" defTabSz="946150" eaLnBrk="0" hangingPunct="0">
              <a:defRPr sz="1200">
                <a:solidFill>
                  <a:schemeClr val="tx1"/>
                </a:solidFill>
                <a:latin typeface="Tahoma" pitchFamily="34" charset="0"/>
              </a:defRPr>
            </a:lvl4pPr>
            <a:lvl5pPr marL="2057400" indent="-228600" defTabSz="946150" eaLnBrk="0" hangingPunct="0">
              <a:defRPr sz="1200">
                <a:solidFill>
                  <a:schemeClr val="tx1"/>
                </a:solidFill>
                <a:latin typeface="Tahoma" pitchFamily="34" charset="0"/>
              </a:defRPr>
            </a:lvl5pPr>
            <a:lvl6pPr marL="2514600" indent="-228600" defTabSz="946150" eaLnBrk="0" fontAlgn="base" hangingPunct="0">
              <a:spcBef>
                <a:spcPct val="0"/>
              </a:spcBef>
              <a:spcAft>
                <a:spcPct val="0"/>
              </a:spcAft>
              <a:defRPr sz="1200">
                <a:solidFill>
                  <a:schemeClr val="tx1"/>
                </a:solidFill>
                <a:latin typeface="Tahoma" pitchFamily="34" charset="0"/>
              </a:defRPr>
            </a:lvl6pPr>
            <a:lvl7pPr marL="2971800" indent="-228600" defTabSz="946150" eaLnBrk="0" fontAlgn="base" hangingPunct="0">
              <a:spcBef>
                <a:spcPct val="0"/>
              </a:spcBef>
              <a:spcAft>
                <a:spcPct val="0"/>
              </a:spcAft>
              <a:defRPr sz="1200">
                <a:solidFill>
                  <a:schemeClr val="tx1"/>
                </a:solidFill>
                <a:latin typeface="Tahoma" pitchFamily="34" charset="0"/>
              </a:defRPr>
            </a:lvl7pPr>
            <a:lvl8pPr marL="3429000" indent="-228600" defTabSz="946150" eaLnBrk="0" fontAlgn="base" hangingPunct="0">
              <a:spcBef>
                <a:spcPct val="0"/>
              </a:spcBef>
              <a:spcAft>
                <a:spcPct val="0"/>
              </a:spcAft>
              <a:defRPr sz="1200">
                <a:solidFill>
                  <a:schemeClr val="tx1"/>
                </a:solidFill>
                <a:latin typeface="Tahoma" pitchFamily="34" charset="0"/>
              </a:defRPr>
            </a:lvl8pPr>
            <a:lvl9pPr marL="3886200" indent="-228600" defTabSz="946150" eaLnBrk="0" fontAlgn="base" hangingPunct="0">
              <a:spcBef>
                <a:spcPct val="0"/>
              </a:spcBef>
              <a:spcAft>
                <a:spcPct val="0"/>
              </a:spcAft>
              <a:defRPr sz="1200">
                <a:solidFill>
                  <a:schemeClr val="tx1"/>
                </a:solidFill>
                <a:latin typeface="Tahoma" pitchFamily="34" charset="0"/>
              </a:defRPr>
            </a:lvl9pPr>
          </a:lstStyle>
          <a:p>
            <a:pPr eaLnBrk="1" hangingPunct="1"/>
            <a:fld id="{223263D3-352D-4CAD-A68E-C0C8921D074A}" type="slidenum">
              <a:rPr lang="hr-HR" smtClean="0">
                <a:solidFill>
                  <a:srgbClr val="000000"/>
                </a:solidFill>
                <a:latin typeface="Arial" charset="0"/>
              </a:rPr>
              <a:pPr eaLnBrk="1" hangingPunct="1"/>
              <a:t>40</a:t>
            </a:fld>
            <a:endParaRPr lang="hr-HR" smtClean="0">
              <a:solidFill>
                <a:srgbClr val="000000"/>
              </a:solidFill>
              <a:latin typeface="Arial" charset="0"/>
            </a:endParaRPr>
          </a:p>
        </p:txBody>
      </p:sp>
      <p:sp>
        <p:nvSpPr>
          <p:cNvPr id="83971" name="Rectangle 7"/>
          <p:cNvSpPr txBox="1">
            <a:spLocks noGrp="1" noChangeArrowheads="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0"/>
              </a:spcBef>
              <a:spcAft>
                <a:spcPct val="0"/>
              </a:spcAft>
              <a:defRPr sz="1200">
                <a:solidFill>
                  <a:schemeClr val="tx1"/>
                </a:solidFill>
                <a:latin typeface="Tahoma" pitchFamily="34" charset="0"/>
              </a:defRPr>
            </a:lvl6pPr>
            <a:lvl7pPr marL="2971800" indent="-228600" eaLnBrk="0" fontAlgn="base" hangingPunct="0">
              <a:spcBef>
                <a:spcPct val="0"/>
              </a:spcBef>
              <a:spcAft>
                <a:spcPct val="0"/>
              </a:spcAft>
              <a:defRPr sz="1200">
                <a:solidFill>
                  <a:schemeClr val="tx1"/>
                </a:solidFill>
                <a:latin typeface="Tahoma" pitchFamily="34" charset="0"/>
              </a:defRPr>
            </a:lvl7pPr>
            <a:lvl8pPr marL="3429000" indent="-228600" eaLnBrk="0" fontAlgn="base" hangingPunct="0">
              <a:spcBef>
                <a:spcPct val="0"/>
              </a:spcBef>
              <a:spcAft>
                <a:spcPct val="0"/>
              </a:spcAft>
              <a:defRPr sz="1200">
                <a:solidFill>
                  <a:schemeClr val="tx1"/>
                </a:solidFill>
                <a:latin typeface="Tahoma" pitchFamily="34" charset="0"/>
              </a:defRPr>
            </a:lvl8pPr>
            <a:lvl9pPr marL="3886200" indent="-228600" eaLnBrk="0" fontAlgn="base" hangingPunct="0">
              <a:spcBef>
                <a:spcPct val="0"/>
              </a:spcBef>
              <a:spcAft>
                <a:spcPct val="0"/>
              </a:spcAft>
              <a:defRPr sz="1200">
                <a:solidFill>
                  <a:schemeClr val="tx1"/>
                </a:solidFill>
                <a:latin typeface="Tahoma" pitchFamily="34" charset="0"/>
              </a:defRPr>
            </a:lvl9pPr>
          </a:lstStyle>
          <a:p>
            <a:pPr algn="r" eaLnBrk="1" hangingPunct="1"/>
            <a:fld id="{8FA499D8-47B1-48B6-AB50-49DE86F1DDD1}" type="slidenum">
              <a:rPr lang="hr-HR">
                <a:solidFill>
                  <a:srgbClr val="000000"/>
                </a:solidFill>
                <a:latin typeface="Arial" charset="0"/>
              </a:rPr>
              <a:pPr algn="r" eaLnBrk="1" hangingPunct="1"/>
              <a:t>40</a:t>
            </a:fld>
            <a:endParaRPr lang="hr-HR">
              <a:solidFill>
                <a:srgbClr val="000000"/>
              </a:solidFill>
              <a:latin typeface="Arial" charset="0"/>
            </a:endParaRPr>
          </a:p>
        </p:txBody>
      </p:sp>
      <p:sp>
        <p:nvSpPr>
          <p:cNvPr id="83972" name="Rectangle 2"/>
          <p:cNvSpPr>
            <a:spLocks noGrp="1" noRot="1" noChangeAspect="1" noChangeArrowheads="1" noTextEdit="1"/>
          </p:cNvSpPr>
          <p:nvPr>
            <p:ph type="sldImg"/>
          </p:nvPr>
        </p:nvSpPr>
        <p:spPr>
          <a:xfrm>
            <a:off x="1144588" y="684213"/>
            <a:ext cx="4575175" cy="3430587"/>
          </a:xfrm>
          <a:ln/>
        </p:spPr>
      </p:sp>
      <p:sp>
        <p:nvSpPr>
          <p:cNvPr id="83973" name="Rectangle 3"/>
          <p:cNvSpPr>
            <a:spLocks noGrp="1" noChangeArrowheads="1"/>
          </p:cNvSpPr>
          <p:nvPr>
            <p:ph type="body" idx="1"/>
          </p:nvPr>
        </p:nvSpPr>
        <p:spPr>
          <a:xfrm>
            <a:off x="685480" y="4344607"/>
            <a:ext cx="5487041" cy="41150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eaLnBrk="1" hangingPunct="1"/>
            <a:endParaRPr lang="sr-Latn-C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F8A47CAE-F82C-454B-A5BD-EFCBE5E0864C}" type="slidenum">
              <a:rPr lang="hr-HR" smtClean="0"/>
              <a:pPr/>
              <a:t>41</a:t>
            </a:fld>
            <a:endParaRPr lang="hr-HR"/>
          </a:p>
        </p:txBody>
      </p:sp>
    </p:spTree>
    <p:extLst>
      <p:ext uri="{BB962C8B-B14F-4D97-AF65-F5344CB8AC3E}">
        <p14:creationId xmlns:p14="http://schemas.microsoft.com/office/powerpoint/2010/main" val="32894245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eaLnBrk="0" hangingPunct="0">
              <a:defRPr sz="1200">
                <a:solidFill>
                  <a:schemeClr val="tx1"/>
                </a:solidFill>
                <a:latin typeface="Tahoma" pitchFamily="34" charset="0"/>
              </a:defRPr>
            </a:lvl1pPr>
            <a:lvl2pPr marL="742950" indent="-285750" defTabSz="946150" eaLnBrk="0" hangingPunct="0">
              <a:defRPr sz="1200">
                <a:solidFill>
                  <a:schemeClr val="tx1"/>
                </a:solidFill>
                <a:latin typeface="Tahoma" pitchFamily="34" charset="0"/>
              </a:defRPr>
            </a:lvl2pPr>
            <a:lvl3pPr marL="1143000" indent="-228600" defTabSz="946150" eaLnBrk="0" hangingPunct="0">
              <a:defRPr sz="1200">
                <a:solidFill>
                  <a:schemeClr val="tx1"/>
                </a:solidFill>
                <a:latin typeface="Tahoma" pitchFamily="34" charset="0"/>
              </a:defRPr>
            </a:lvl3pPr>
            <a:lvl4pPr marL="1600200" indent="-228600" defTabSz="946150" eaLnBrk="0" hangingPunct="0">
              <a:defRPr sz="1200">
                <a:solidFill>
                  <a:schemeClr val="tx1"/>
                </a:solidFill>
                <a:latin typeface="Tahoma" pitchFamily="34" charset="0"/>
              </a:defRPr>
            </a:lvl4pPr>
            <a:lvl5pPr marL="2057400" indent="-228600" defTabSz="946150" eaLnBrk="0" hangingPunct="0">
              <a:defRPr sz="1200">
                <a:solidFill>
                  <a:schemeClr val="tx1"/>
                </a:solidFill>
                <a:latin typeface="Tahoma" pitchFamily="34" charset="0"/>
              </a:defRPr>
            </a:lvl5pPr>
            <a:lvl6pPr marL="2514600" indent="-228600" defTabSz="946150" eaLnBrk="0" fontAlgn="base" hangingPunct="0">
              <a:spcBef>
                <a:spcPct val="0"/>
              </a:spcBef>
              <a:spcAft>
                <a:spcPct val="0"/>
              </a:spcAft>
              <a:defRPr sz="1200">
                <a:solidFill>
                  <a:schemeClr val="tx1"/>
                </a:solidFill>
                <a:latin typeface="Tahoma" pitchFamily="34" charset="0"/>
              </a:defRPr>
            </a:lvl6pPr>
            <a:lvl7pPr marL="2971800" indent="-228600" defTabSz="946150" eaLnBrk="0" fontAlgn="base" hangingPunct="0">
              <a:spcBef>
                <a:spcPct val="0"/>
              </a:spcBef>
              <a:spcAft>
                <a:spcPct val="0"/>
              </a:spcAft>
              <a:defRPr sz="1200">
                <a:solidFill>
                  <a:schemeClr val="tx1"/>
                </a:solidFill>
                <a:latin typeface="Tahoma" pitchFamily="34" charset="0"/>
              </a:defRPr>
            </a:lvl7pPr>
            <a:lvl8pPr marL="3429000" indent="-228600" defTabSz="946150" eaLnBrk="0" fontAlgn="base" hangingPunct="0">
              <a:spcBef>
                <a:spcPct val="0"/>
              </a:spcBef>
              <a:spcAft>
                <a:spcPct val="0"/>
              </a:spcAft>
              <a:defRPr sz="1200">
                <a:solidFill>
                  <a:schemeClr val="tx1"/>
                </a:solidFill>
                <a:latin typeface="Tahoma" pitchFamily="34" charset="0"/>
              </a:defRPr>
            </a:lvl8pPr>
            <a:lvl9pPr marL="3886200" indent="-228600" defTabSz="946150" eaLnBrk="0" fontAlgn="base" hangingPunct="0">
              <a:spcBef>
                <a:spcPct val="0"/>
              </a:spcBef>
              <a:spcAft>
                <a:spcPct val="0"/>
              </a:spcAft>
              <a:defRPr sz="1200">
                <a:solidFill>
                  <a:schemeClr val="tx1"/>
                </a:solidFill>
                <a:latin typeface="Tahoma" pitchFamily="34" charset="0"/>
              </a:defRPr>
            </a:lvl9pPr>
          </a:lstStyle>
          <a:p>
            <a:pPr eaLnBrk="1" hangingPunct="1"/>
            <a:fld id="{5E73C947-C18B-495C-A83B-F4EE7B7D8AED}" type="slidenum">
              <a:rPr lang="hr-HR" smtClean="0">
                <a:latin typeface="Arial" charset="0"/>
              </a:rPr>
              <a:pPr eaLnBrk="1" hangingPunct="1"/>
              <a:t>43</a:t>
            </a:fld>
            <a:endParaRPr lang="hr-HR" smtClean="0">
              <a:latin typeface="Arial" charset="0"/>
            </a:endParaRPr>
          </a:p>
        </p:txBody>
      </p:sp>
      <p:sp>
        <p:nvSpPr>
          <p:cNvPr id="87043" name="Rectangle 2"/>
          <p:cNvSpPr>
            <a:spLocks noGrp="1" noRot="1" noChangeAspect="1" noChangeArrowheads="1" noTextEdit="1"/>
          </p:cNvSpPr>
          <p:nvPr>
            <p:ph type="sldImg"/>
          </p:nvPr>
        </p:nvSpPr>
        <p:spPr>
          <a:xfrm>
            <a:off x="1143000" y="684213"/>
            <a:ext cx="4575175" cy="3430587"/>
          </a:xfrm>
          <a:ln/>
        </p:spPr>
      </p:sp>
      <p:sp>
        <p:nvSpPr>
          <p:cNvPr id="87044" name="Rectangle 3"/>
          <p:cNvSpPr>
            <a:spLocks noGrp="1" noChangeArrowheads="1"/>
          </p:cNvSpPr>
          <p:nvPr>
            <p:ph type="body" idx="1"/>
          </p:nvPr>
        </p:nvSpPr>
        <p:spPr>
          <a:xfrm>
            <a:off x="685480" y="4344607"/>
            <a:ext cx="5487041" cy="41150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r-Latn-C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eaLnBrk="0" hangingPunct="0">
              <a:defRPr sz="1200">
                <a:solidFill>
                  <a:schemeClr val="tx1"/>
                </a:solidFill>
                <a:latin typeface="Tahoma" pitchFamily="34" charset="0"/>
              </a:defRPr>
            </a:lvl1pPr>
            <a:lvl2pPr marL="742950" indent="-285750" defTabSz="946150" eaLnBrk="0" hangingPunct="0">
              <a:defRPr sz="1200">
                <a:solidFill>
                  <a:schemeClr val="tx1"/>
                </a:solidFill>
                <a:latin typeface="Tahoma" pitchFamily="34" charset="0"/>
              </a:defRPr>
            </a:lvl2pPr>
            <a:lvl3pPr marL="1143000" indent="-228600" defTabSz="946150" eaLnBrk="0" hangingPunct="0">
              <a:defRPr sz="1200">
                <a:solidFill>
                  <a:schemeClr val="tx1"/>
                </a:solidFill>
                <a:latin typeface="Tahoma" pitchFamily="34" charset="0"/>
              </a:defRPr>
            </a:lvl3pPr>
            <a:lvl4pPr marL="1600200" indent="-228600" defTabSz="946150" eaLnBrk="0" hangingPunct="0">
              <a:defRPr sz="1200">
                <a:solidFill>
                  <a:schemeClr val="tx1"/>
                </a:solidFill>
                <a:latin typeface="Tahoma" pitchFamily="34" charset="0"/>
              </a:defRPr>
            </a:lvl4pPr>
            <a:lvl5pPr marL="2057400" indent="-228600" defTabSz="946150" eaLnBrk="0" hangingPunct="0">
              <a:defRPr sz="1200">
                <a:solidFill>
                  <a:schemeClr val="tx1"/>
                </a:solidFill>
                <a:latin typeface="Tahoma" pitchFamily="34" charset="0"/>
              </a:defRPr>
            </a:lvl5pPr>
            <a:lvl6pPr marL="2514600" indent="-228600" defTabSz="946150" eaLnBrk="0" fontAlgn="base" hangingPunct="0">
              <a:spcBef>
                <a:spcPct val="0"/>
              </a:spcBef>
              <a:spcAft>
                <a:spcPct val="0"/>
              </a:spcAft>
              <a:defRPr sz="1200">
                <a:solidFill>
                  <a:schemeClr val="tx1"/>
                </a:solidFill>
                <a:latin typeface="Tahoma" pitchFamily="34" charset="0"/>
              </a:defRPr>
            </a:lvl6pPr>
            <a:lvl7pPr marL="2971800" indent="-228600" defTabSz="946150" eaLnBrk="0" fontAlgn="base" hangingPunct="0">
              <a:spcBef>
                <a:spcPct val="0"/>
              </a:spcBef>
              <a:spcAft>
                <a:spcPct val="0"/>
              </a:spcAft>
              <a:defRPr sz="1200">
                <a:solidFill>
                  <a:schemeClr val="tx1"/>
                </a:solidFill>
                <a:latin typeface="Tahoma" pitchFamily="34" charset="0"/>
              </a:defRPr>
            </a:lvl7pPr>
            <a:lvl8pPr marL="3429000" indent="-228600" defTabSz="946150" eaLnBrk="0" fontAlgn="base" hangingPunct="0">
              <a:spcBef>
                <a:spcPct val="0"/>
              </a:spcBef>
              <a:spcAft>
                <a:spcPct val="0"/>
              </a:spcAft>
              <a:defRPr sz="1200">
                <a:solidFill>
                  <a:schemeClr val="tx1"/>
                </a:solidFill>
                <a:latin typeface="Tahoma" pitchFamily="34" charset="0"/>
              </a:defRPr>
            </a:lvl8pPr>
            <a:lvl9pPr marL="3886200" indent="-228600" defTabSz="946150" eaLnBrk="0" fontAlgn="base" hangingPunct="0">
              <a:spcBef>
                <a:spcPct val="0"/>
              </a:spcBef>
              <a:spcAft>
                <a:spcPct val="0"/>
              </a:spcAft>
              <a:defRPr sz="1200">
                <a:solidFill>
                  <a:schemeClr val="tx1"/>
                </a:solidFill>
                <a:latin typeface="Tahoma" pitchFamily="34" charset="0"/>
              </a:defRPr>
            </a:lvl9pPr>
          </a:lstStyle>
          <a:p>
            <a:pPr eaLnBrk="1" hangingPunct="1"/>
            <a:fld id="{18F28702-31C9-4E76-9BE1-5EAAEA016B5C}" type="slidenum">
              <a:rPr lang="hr-HR" smtClean="0">
                <a:latin typeface="Arial" charset="0"/>
              </a:rPr>
              <a:pPr eaLnBrk="1" hangingPunct="1"/>
              <a:t>4</a:t>
            </a:fld>
            <a:endParaRPr lang="hr-HR" smtClean="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r-Latn-C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eaLnBrk="0" hangingPunct="0">
              <a:defRPr sz="1200">
                <a:solidFill>
                  <a:schemeClr val="tx1"/>
                </a:solidFill>
                <a:latin typeface="Tahoma" pitchFamily="34" charset="0"/>
              </a:defRPr>
            </a:lvl1pPr>
            <a:lvl2pPr marL="742950" indent="-285750" defTabSz="946150" eaLnBrk="0" hangingPunct="0">
              <a:defRPr sz="1200">
                <a:solidFill>
                  <a:schemeClr val="tx1"/>
                </a:solidFill>
                <a:latin typeface="Tahoma" pitchFamily="34" charset="0"/>
              </a:defRPr>
            </a:lvl2pPr>
            <a:lvl3pPr marL="1143000" indent="-228600" defTabSz="946150" eaLnBrk="0" hangingPunct="0">
              <a:defRPr sz="1200">
                <a:solidFill>
                  <a:schemeClr val="tx1"/>
                </a:solidFill>
                <a:latin typeface="Tahoma" pitchFamily="34" charset="0"/>
              </a:defRPr>
            </a:lvl3pPr>
            <a:lvl4pPr marL="1600200" indent="-228600" defTabSz="946150" eaLnBrk="0" hangingPunct="0">
              <a:defRPr sz="1200">
                <a:solidFill>
                  <a:schemeClr val="tx1"/>
                </a:solidFill>
                <a:latin typeface="Tahoma" pitchFamily="34" charset="0"/>
              </a:defRPr>
            </a:lvl4pPr>
            <a:lvl5pPr marL="2057400" indent="-228600" defTabSz="946150" eaLnBrk="0" hangingPunct="0">
              <a:defRPr sz="1200">
                <a:solidFill>
                  <a:schemeClr val="tx1"/>
                </a:solidFill>
                <a:latin typeface="Tahoma" pitchFamily="34" charset="0"/>
              </a:defRPr>
            </a:lvl5pPr>
            <a:lvl6pPr marL="2514600" indent="-228600" defTabSz="946150" eaLnBrk="0" fontAlgn="base" hangingPunct="0">
              <a:spcBef>
                <a:spcPct val="0"/>
              </a:spcBef>
              <a:spcAft>
                <a:spcPct val="0"/>
              </a:spcAft>
              <a:defRPr sz="1200">
                <a:solidFill>
                  <a:schemeClr val="tx1"/>
                </a:solidFill>
                <a:latin typeface="Tahoma" pitchFamily="34" charset="0"/>
              </a:defRPr>
            </a:lvl6pPr>
            <a:lvl7pPr marL="2971800" indent="-228600" defTabSz="946150" eaLnBrk="0" fontAlgn="base" hangingPunct="0">
              <a:spcBef>
                <a:spcPct val="0"/>
              </a:spcBef>
              <a:spcAft>
                <a:spcPct val="0"/>
              </a:spcAft>
              <a:defRPr sz="1200">
                <a:solidFill>
                  <a:schemeClr val="tx1"/>
                </a:solidFill>
                <a:latin typeface="Tahoma" pitchFamily="34" charset="0"/>
              </a:defRPr>
            </a:lvl7pPr>
            <a:lvl8pPr marL="3429000" indent="-228600" defTabSz="946150" eaLnBrk="0" fontAlgn="base" hangingPunct="0">
              <a:spcBef>
                <a:spcPct val="0"/>
              </a:spcBef>
              <a:spcAft>
                <a:spcPct val="0"/>
              </a:spcAft>
              <a:defRPr sz="1200">
                <a:solidFill>
                  <a:schemeClr val="tx1"/>
                </a:solidFill>
                <a:latin typeface="Tahoma" pitchFamily="34" charset="0"/>
              </a:defRPr>
            </a:lvl8pPr>
            <a:lvl9pPr marL="3886200" indent="-228600" defTabSz="946150" eaLnBrk="0" fontAlgn="base" hangingPunct="0">
              <a:spcBef>
                <a:spcPct val="0"/>
              </a:spcBef>
              <a:spcAft>
                <a:spcPct val="0"/>
              </a:spcAft>
              <a:defRPr sz="1200">
                <a:solidFill>
                  <a:schemeClr val="tx1"/>
                </a:solidFill>
                <a:latin typeface="Tahoma" pitchFamily="34" charset="0"/>
              </a:defRPr>
            </a:lvl9pPr>
          </a:lstStyle>
          <a:p>
            <a:pPr eaLnBrk="1" hangingPunct="1"/>
            <a:fld id="{060DB3DE-DE0E-47DB-9F2E-4FA728BAA82D}" type="slidenum">
              <a:rPr lang="hr-HR" smtClean="0">
                <a:latin typeface="Arial" charset="0"/>
              </a:rPr>
              <a:pPr eaLnBrk="1" hangingPunct="1"/>
              <a:t>5</a:t>
            </a:fld>
            <a:endParaRPr lang="hr-HR" smtClean="0">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r-Latn-C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eaLnBrk="0" hangingPunct="0">
              <a:defRPr sz="1200">
                <a:solidFill>
                  <a:schemeClr val="tx1"/>
                </a:solidFill>
                <a:latin typeface="Tahoma" pitchFamily="34" charset="0"/>
              </a:defRPr>
            </a:lvl1pPr>
            <a:lvl2pPr marL="742950" indent="-285750" defTabSz="946150" eaLnBrk="0" hangingPunct="0">
              <a:defRPr sz="1200">
                <a:solidFill>
                  <a:schemeClr val="tx1"/>
                </a:solidFill>
                <a:latin typeface="Tahoma" pitchFamily="34" charset="0"/>
              </a:defRPr>
            </a:lvl2pPr>
            <a:lvl3pPr marL="1143000" indent="-228600" defTabSz="946150" eaLnBrk="0" hangingPunct="0">
              <a:defRPr sz="1200">
                <a:solidFill>
                  <a:schemeClr val="tx1"/>
                </a:solidFill>
                <a:latin typeface="Tahoma" pitchFamily="34" charset="0"/>
              </a:defRPr>
            </a:lvl3pPr>
            <a:lvl4pPr marL="1600200" indent="-228600" defTabSz="946150" eaLnBrk="0" hangingPunct="0">
              <a:defRPr sz="1200">
                <a:solidFill>
                  <a:schemeClr val="tx1"/>
                </a:solidFill>
                <a:latin typeface="Tahoma" pitchFamily="34" charset="0"/>
              </a:defRPr>
            </a:lvl4pPr>
            <a:lvl5pPr marL="2057400" indent="-228600" defTabSz="946150" eaLnBrk="0" hangingPunct="0">
              <a:defRPr sz="1200">
                <a:solidFill>
                  <a:schemeClr val="tx1"/>
                </a:solidFill>
                <a:latin typeface="Tahoma" pitchFamily="34" charset="0"/>
              </a:defRPr>
            </a:lvl5pPr>
            <a:lvl6pPr marL="2514600" indent="-228600" defTabSz="946150" eaLnBrk="0" fontAlgn="base" hangingPunct="0">
              <a:spcBef>
                <a:spcPct val="0"/>
              </a:spcBef>
              <a:spcAft>
                <a:spcPct val="0"/>
              </a:spcAft>
              <a:defRPr sz="1200">
                <a:solidFill>
                  <a:schemeClr val="tx1"/>
                </a:solidFill>
                <a:latin typeface="Tahoma" pitchFamily="34" charset="0"/>
              </a:defRPr>
            </a:lvl6pPr>
            <a:lvl7pPr marL="2971800" indent="-228600" defTabSz="946150" eaLnBrk="0" fontAlgn="base" hangingPunct="0">
              <a:spcBef>
                <a:spcPct val="0"/>
              </a:spcBef>
              <a:spcAft>
                <a:spcPct val="0"/>
              </a:spcAft>
              <a:defRPr sz="1200">
                <a:solidFill>
                  <a:schemeClr val="tx1"/>
                </a:solidFill>
                <a:latin typeface="Tahoma" pitchFamily="34" charset="0"/>
              </a:defRPr>
            </a:lvl7pPr>
            <a:lvl8pPr marL="3429000" indent="-228600" defTabSz="946150" eaLnBrk="0" fontAlgn="base" hangingPunct="0">
              <a:spcBef>
                <a:spcPct val="0"/>
              </a:spcBef>
              <a:spcAft>
                <a:spcPct val="0"/>
              </a:spcAft>
              <a:defRPr sz="1200">
                <a:solidFill>
                  <a:schemeClr val="tx1"/>
                </a:solidFill>
                <a:latin typeface="Tahoma" pitchFamily="34" charset="0"/>
              </a:defRPr>
            </a:lvl8pPr>
            <a:lvl9pPr marL="3886200" indent="-228600" defTabSz="946150" eaLnBrk="0" fontAlgn="base" hangingPunct="0">
              <a:spcBef>
                <a:spcPct val="0"/>
              </a:spcBef>
              <a:spcAft>
                <a:spcPct val="0"/>
              </a:spcAft>
              <a:defRPr sz="1200">
                <a:solidFill>
                  <a:schemeClr val="tx1"/>
                </a:solidFill>
                <a:latin typeface="Tahoma" pitchFamily="34" charset="0"/>
              </a:defRPr>
            </a:lvl9pPr>
          </a:lstStyle>
          <a:p>
            <a:pPr eaLnBrk="1" hangingPunct="1"/>
            <a:fld id="{1A7355B4-A31A-4C32-81EB-CE574228C7E0}" type="slidenum">
              <a:rPr lang="hr-HR" smtClean="0">
                <a:latin typeface="Arial" charset="0"/>
              </a:rPr>
              <a:pPr eaLnBrk="1" hangingPunct="1"/>
              <a:t>6</a:t>
            </a:fld>
            <a:endParaRPr lang="hr-HR" smtClean="0">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r-Latn-C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eaLnBrk="0" hangingPunct="0">
              <a:defRPr sz="1200">
                <a:solidFill>
                  <a:schemeClr val="tx1"/>
                </a:solidFill>
                <a:latin typeface="Tahoma" pitchFamily="34" charset="0"/>
              </a:defRPr>
            </a:lvl1pPr>
            <a:lvl2pPr marL="742950" indent="-285750" defTabSz="946150" eaLnBrk="0" hangingPunct="0">
              <a:defRPr sz="1200">
                <a:solidFill>
                  <a:schemeClr val="tx1"/>
                </a:solidFill>
                <a:latin typeface="Tahoma" pitchFamily="34" charset="0"/>
              </a:defRPr>
            </a:lvl2pPr>
            <a:lvl3pPr marL="1143000" indent="-228600" defTabSz="946150" eaLnBrk="0" hangingPunct="0">
              <a:defRPr sz="1200">
                <a:solidFill>
                  <a:schemeClr val="tx1"/>
                </a:solidFill>
                <a:latin typeface="Tahoma" pitchFamily="34" charset="0"/>
              </a:defRPr>
            </a:lvl3pPr>
            <a:lvl4pPr marL="1600200" indent="-228600" defTabSz="946150" eaLnBrk="0" hangingPunct="0">
              <a:defRPr sz="1200">
                <a:solidFill>
                  <a:schemeClr val="tx1"/>
                </a:solidFill>
                <a:latin typeface="Tahoma" pitchFamily="34" charset="0"/>
              </a:defRPr>
            </a:lvl4pPr>
            <a:lvl5pPr marL="2057400" indent="-228600" defTabSz="946150" eaLnBrk="0" hangingPunct="0">
              <a:defRPr sz="1200">
                <a:solidFill>
                  <a:schemeClr val="tx1"/>
                </a:solidFill>
                <a:latin typeface="Tahoma" pitchFamily="34" charset="0"/>
              </a:defRPr>
            </a:lvl5pPr>
            <a:lvl6pPr marL="2514600" indent="-228600" defTabSz="946150" eaLnBrk="0" fontAlgn="base" hangingPunct="0">
              <a:spcBef>
                <a:spcPct val="0"/>
              </a:spcBef>
              <a:spcAft>
                <a:spcPct val="0"/>
              </a:spcAft>
              <a:defRPr sz="1200">
                <a:solidFill>
                  <a:schemeClr val="tx1"/>
                </a:solidFill>
                <a:latin typeface="Tahoma" pitchFamily="34" charset="0"/>
              </a:defRPr>
            </a:lvl6pPr>
            <a:lvl7pPr marL="2971800" indent="-228600" defTabSz="946150" eaLnBrk="0" fontAlgn="base" hangingPunct="0">
              <a:spcBef>
                <a:spcPct val="0"/>
              </a:spcBef>
              <a:spcAft>
                <a:spcPct val="0"/>
              </a:spcAft>
              <a:defRPr sz="1200">
                <a:solidFill>
                  <a:schemeClr val="tx1"/>
                </a:solidFill>
                <a:latin typeface="Tahoma" pitchFamily="34" charset="0"/>
              </a:defRPr>
            </a:lvl7pPr>
            <a:lvl8pPr marL="3429000" indent="-228600" defTabSz="946150" eaLnBrk="0" fontAlgn="base" hangingPunct="0">
              <a:spcBef>
                <a:spcPct val="0"/>
              </a:spcBef>
              <a:spcAft>
                <a:spcPct val="0"/>
              </a:spcAft>
              <a:defRPr sz="1200">
                <a:solidFill>
                  <a:schemeClr val="tx1"/>
                </a:solidFill>
                <a:latin typeface="Tahoma" pitchFamily="34" charset="0"/>
              </a:defRPr>
            </a:lvl8pPr>
            <a:lvl9pPr marL="3886200" indent="-228600" defTabSz="946150" eaLnBrk="0" fontAlgn="base" hangingPunct="0">
              <a:spcBef>
                <a:spcPct val="0"/>
              </a:spcBef>
              <a:spcAft>
                <a:spcPct val="0"/>
              </a:spcAft>
              <a:defRPr sz="1200">
                <a:solidFill>
                  <a:schemeClr val="tx1"/>
                </a:solidFill>
                <a:latin typeface="Tahoma" pitchFamily="34" charset="0"/>
              </a:defRPr>
            </a:lvl9pPr>
          </a:lstStyle>
          <a:p>
            <a:pPr eaLnBrk="1" hangingPunct="1"/>
            <a:fld id="{4C70A349-DAB5-43D9-9ACF-6F17A0351D91}" type="slidenum">
              <a:rPr lang="hr-HR" smtClean="0">
                <a:latin typeface="Arial" charset="0"/>
              </a:rPr>
              <a:pPr eaLnBrk="1" hangingPunct="1"/>
              <a:t>7</a:t>
            </a:fld>
            <a:endParaRPr lang="hr-HR"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eaLnBrk="0" hangingPunct="0">
              <a:defRPr sz="1200">
                <a:solidFill>
                  <a:schemeClr val="tx1"/>
                </a:solidFill>
                <a:latin typeface="Tahoma" pitchFamily="34" charset="0"/>
              </a:defRPr>
            </a:lvl1pPr>
            <a:lvl2pPr marL="742950" indent="-285750" defTabSz="946150" eaLnBrk="0" hangingPunct="0">
              <a:defRPr sz="1200">
                <a:solidFill>
                  <a:schemeClr val="tx1"/>
                </a:solidFill>
                <a:latin typeface="Tahoma" pitchFamily="34" charset="0"/>
              </a:defRPr>
            </a:lvl2pPr>
            <a:lvl3pPr marL="1143000" indent="-228600" defTabSz="946150" eaLnBrk="0" hangingPunct="0">
              <a:defRPr sz="1200">
                <a:solidFill>
                  <a:schemeClr val="tx1"/>
                </a:solidFill>
                <a:latin typeface="Tahoma" pitchFamily="34" charset="0"/>
              </a:defRPr>
            </a:lvl3pPr>
            <a:lvl4pPr marL="1600200" indent="-228600" defTabSz="946150" eaLnBrk="0" hangingPunct="0">
              <a:defRPr sz="1200">
                <a:solidFill>
                  <a:schemeClr val="tx1"/>
                </a:solidFill>
                <a:latin typeface="Tahoma" pitchFamily="34" charset="0"/>
              </a:defRPr>
            </a:lvl4pPr>
            <a:lvl5pPr marL="2057400" indent="-228600" defTabSz="946150" eaLnBrk="0" hangingPunct="0">
              <a:defRPr sz="1200">
                <a:solidFill>
                  <a:schemeClr val="tx1"/>
                </a:solidFill>
                <a:latin typeface="Tahoma" pitchFamily="34" charset="0"/>
              </a:defRPr>
            </a:lvl5pPr>
            <a:lvl6pPr marL="2514600" indent="-228600" defTabSz="946150" eaLnBrk="0" fontAlgn="base" hangingPunct="0">
              <a:spcBef>
                <a:spcPct val="0"/>
              </a:spcBef>
              <a:spcAft>
                <a:spcPct val="0"/>
              </a:spcAft>
              <a:defRPr sz="1200">
                <a:solidFill>
                  <a:schemeClr val="tx1"/>
                </a:solidFill>
                <a:latin typeface="Tahoma" pitchFamily="34" charset="0"/>
              </a:defRPr>
            </a:lvl6pPr>
            <a:lvl7pPr marL="2971800" indent="-228600" defTabSz="946150" eaLnBrk="0" fontAlgn="base" hangingPunct="0">
              <a:spcBef>
                <a:spcPct val="0"/>
              </a:spcBef>
              <a:spcAft>
                <a:spcPct val="0"/>
              </a:spcAft>
              <a:defRPr sz="1200">
                <a:solidFill>
                  <a:schemeClr val="tx1"/>
                </a:solidFill>
                <a:latin typeface="Tahoma" pitchFamily="34" charset="0"/>
              </a:defRPr>
            </a:lvl7pPr>
            <a:lvl8pPr marL="3429000" indent="-228600" defTabSz="946150" eaLnBrk="0" fontAlgn="base" hangingPunct="0">
              <a:spcBef>
                <a:spcPct val="0"/>
              </a:spcBef>
              <a:spcAft>
                <a:spcPct val="0"/>
              </a:spcAft>
              <a:defRPr sz="1200">
                <a:solidFill>
                  <a:schemeClr val="tx1"/>
                </a:solidFill>
                <a:latin typeface="Tahoma" pitchFamily="34" charset="0"/>
              </a:defRPr>
            </a:lvl8pPr>
            <a:lvl9pPr marL="3886200" indent="-228600" defTabSz="946150" eaLnBrk="0" fontAlgn="base" hangingPunct="0">
              <a:spcBef>
                <a:spcPct val="0"/>
              </a:spcBef>
              <a:spcAft>
                <a:spcPct val="0"/>
              </a:spcAft>
              <a:defRPr sz="1200">
                <a:solidFill>
                  <a:schemeClr val="tx1"/>
                </a:solidFill>
                <a:latin typeface="Tahoma" pitchFamily="34" charset="0"/>
              </a:defRPr>
            </a:lvl9pPr>
          </a:lstStyle>
          <a:p>
            <a:pPr eaLnBrk="1" hangingPunct="1"/>
            <a:fld id="{40709049-EF20-40B9-9DC2-72A80C10954F}" type="slidenum">
              <a:rPr lang="hr-HR" smtClean="0">
                <a:latin typeface="Arial" charset="0"/>
              </a:rPr>
              <a:pPr eaLnBrk="1" hangingPunct="1"/>
              <a:t>8</a:t>
            </a:fld>
            <a:endParaRPr lang="hr-HR"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eaLnBrk="0" hangingPunct="0">
              <a:defRPr sz="1200">
                <a:solidFill>
                  <a:schemeClr val="tx1"/>
                </a:solidFill>
                <a:latin typeface="Tahoma" pitchFamily="34" charset="0"/>
              </a:defRPr>
            </a:lvl1pPr>
            <a:lvl2pPr marL="742950" indent="-285750" defTabSz="946150" eaLnBrk="0" hangingPunct="0">
              <a:defRPr sz="1200">
                <a:solidFill>
                  <a:schemeClr val="tx1"/>
                </a:solidFill>
                <a:latin typeface="Tahoma" pitchFamily="34" charset="0"/>
              </a:defRPr>
            </a:lvl2pPr>
            <a:lvl3pPr marL="1143000" indent="-228600" defTabSz="946150" eaLnBrk="0" hangingPunct="0">
              <a:defRPr sz="1200">
                <a:solidFill>
                  <a:schemeClr val="tx1"/>
                </a:solidFill>
                <a:latin typeface="Tahoma" pitchFamily="34" charset="0"/>
              </a:defRPr>
            </a:lvl3pPr>
            <a:lvl4pPr marL="1600200" indent="-228600" defTabSz="946150" eaLnBrk="0" hangingPunct="0">
              <a:defRPr sz="1200">
                <a:solidFill>
                  <a:schemeClr val="tx1"/>
                </a:solidFill>
                <a:latin typeface="Tahoma" pitchFamily="34" charset="0"/>
              </a:defRPr>
            </a:lvl4pPr>
            <a:lvl5pPr marL="2057400" indent="-228600" defTabSz="946150" eaLnBrk="0" hangingPunct="0">
              <a:defRPr sz="1200">
                <a:solidFill>
                  <a:schemeClr val="tx1"/>
                </a:solidFill>
                <a:latin typeface="Tahoma" pitchFamily="34" charset="0"/>
              </a:defRPr>
            </a:lvl5pPr>
            <a:lvl6pPr marL="2514600" indent="-228600" defTabSz="946150" eaLnBrk="0" fontAlgn="base" hangingPunct="0">
              <a:spcBef>
                <a:spcPct val="0"/>
              </a:spcBef>
              <a:spcAft>
                <a:spcPct val="0"/>
              </a:spcAft>
              <a:defRPr sz="1200">
                <a:solidFill>
                  <a:schemeClr val="tx1"/>
                </a:solidFill>
                <a:latin typeface="Tahoma" pitchFamily="34" charset="0"/>
              </a:defRPr>
            </a:lvl6pPr>
            <a:lvl7pPr marL="2971800" indent="-228600" defTabSz="946150" eaLnBrk="0" fontAlgn="base" hangingPunct="0">
              <a:spcBef>
                <a:spcPct val="0"/>
              </a:spcBef>
              <a:spcAft>
                <a:spcPct val="0"/>
              </a:spcAft>
              <a:defRPr sz="1200">
                <a:solidFill>
                  <a:schemeClr val="tx1"/>
                </a:solidFill>
                <a:latin typeface="Tahoma" pitchFamily="34" charset="0"/>
              </a:defRPr>
            </a:lvl7pPr>
            <a:lvl8pPr marL="3429000" indent="-228600" defTabSz="946150" eaLnBrk="0" fontAlgn="base" hangingPunct="0">
              <a:spcBef>
                <a:spcPct val="0"/>
              </a:spcBef>
              <a:spcAft>
                <a:spcPct val="0"/>
              </a:spcAft>
              <a:defRPr sz="1200">
                <a:solidFill>
                  <a:schemeClr val="tx1"/>
                </a:solidFill>
                <a:latin typeface="Tahoma" pitchFamily="34" charset="0"/>
              </a:defRPr>
            </a:lvl8pPr>
            <a:lvl9pPr marL="3886200" indent="-228600" defTabSz="946150" eaLnBrk="0" fontAlgn="base" hangingPunct="0">
              <a:spcBef>
                <a:spcPct val="0"/>
              </a:spcBef>
              <a:spcAft>
                <a:spcPct val="0"/>
              </a:spcAft>
              <a:defRPr sz="1200">
                <a:solidFill>
                  <a:schemeClr val="tx1"/>
                </a:solidFill>
                <a:latin typeface="Tahoma" pitchFamily="34" charset="0"/>
              </a:defRPr>
            </a:lvl9pPr>
          </a:lstStyle>
          <a:p>
            <a:pPr eaLnBrk="1" hangingPunct="1"/>
            <a:fld id="{72F4F923-3991-4A74-AE66-746E56DD5FA4}" type="slidenum">
              <a:rPr lang="hr-HR" smtClean="0">
                <a:latin typeface="Arial" charset="0"/>
              </a:rPr>
              <a:pPr eaLnBrk="1" hangingPunct="1"/>
              <a:t>10</a:t>
            </a:fld>
            <a:endParaRPr lang="hr-HR" smtClean="0">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r-Latn-C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eaLnBrk="0" hangingPunct="0">
              <a:defRPr sz="1200">
                <a:solidFill>
                  <a:schemeClr val="tx1"/>
                </a:solidFill>
                <a:latin typeface="Tahoma" pitchFamily="34" charset="0"/>
              </a:defRPr>
            </a:lvl1pPr>
            <a:lvl2pPr marL="742950" indent="-285750" defTabSz="946150" eaLnBrk="0" hangingPunct="0">
              <a:defRPr sz="1200">
                <a:solidFill>
                  <a:schemeClr val="tx1"/>
                </a:solidFill>
                <a:latin typeface="Tahoma" pitchFamily="34" charset="0"/>
              </a:defRPr>
            </a:lvl2pPr>
            <a:lvl3pPr marL="1143000" indent="-228600" defTabSz="946150" eaLnBrk="0" hangingPunct="0">
              <a:defRPr sz="1200">
                <a:solidFill>
                  <a:schemeClr val="tx1"/>
                </a:solidFill>
                <a:latin typeface="Tahoma" pitchFamily="34" charset="0"/>
              </a:defRPr>
            </a:lvl3pPr>
            <a:lvl4pPr marL="1600200" indent="-228600" defTabSz="946150" eaLnBrk="0" hangingPunct="0">
              <a:defRPr sz="1200">
                <a:solidFill>
                  <a:schemeClr val="tx1"/>
                </a:solidFill>
                <a:latin typeface="Tahoma" pitchFamily="34" charset="0"/>
              </a:defRPr>
            </a:lvl4pPr>
            <a:lvl5pPr marL="2057400" indent="-228600" defTabSz="946150" eaLnBrk="0" hangingPunct="0">
              <a:defRPr sz="1200">
                <a:solidFill>
                  <a:schemeClr val="tx1"/>
                </a:solidFill>
                <a:latin typeface="Tahoma" pitchFamily="34" charset="0"/>
              </a:defRPr>
            </a:lvl5pPr>
            <a:lvl6pPr marL="2514600" indent="-228600" defTabSz="946150" eaLnBrk="0" fontAlgn="base" hangingPunct="0">
              <a:spcBef>
                <a:spcPct val="0"/>
              </a:spcBef>
              <a:spcAft>
                <a:spcPct val="0"/>
              </a:spcAft>
              <a:defRPr sz="1200">
                <a:solidFill>
                  <a:schemeClr val="tx1"/>
                </a:solidFill>
                <a:latin typeface="Tahoma" pitchFamily="34" charset="0"/>
              </a:defRPr>
            </a:lvl6pPr>
            <a:lvl7pPr marL="2971800" indent="-228600" defTabSz="946150" eaLnBrk="0" fontAlgn="base" hangingPunct="0">
              <a:spcBef>
                <a:spcPct val="0"/>
              </a:spcBef>
              <a:spcAft>
                <a:spcPct val="0"/>
              </a:spcAft>
              <a:defRPr sz="1200">
                <a:solidFill>
                  <a:schemeClr val="tx1"/>
                </a:solidFill>
                <a:latin typeface="Tahoma" pitchFamily="34" charset="0"/>
              </a:defRPr>
            </a:lvl7pPr>
            <a:lvl8pPr marL="3429000" indent="-228600" defTabSz="946150" eaLnBrk="0" fontAlgn="base" hangingPunct="0">
              <a:spcBef>
                <a:spcPct val="0"/>
              </a:spcBef>
              <a:spcAft>
                <a:spcPct val="0"/>
              </a:spcAft>
              <a:defRPr sz="1200">
                <a:solidFill>
                  <a:schemeClr val="tx1"/>
                </a:solidFill>
                <a:latin typeface="Tahoma" pitchFamily="34" charset="0"/>
              </a:defRPr>
            </a:lvl8pPr>
            <a:lvl9pPr marL="3886200" indent="-228600" defTabSz="946150" eaLnBrk="0" fontAlgn="base" hangingPunct="0">
              <a:spcBef>
                <a:spcPct val="0"/>
              </a:spcBef>
              <a:spcAft>
                <a:spcPct val="0"/>
              </a:spcAft>
              <a:defRPr sz="1200">
                <a:solidFill>
                  <a:schemeClr val="tx1"/>
                </a:solidFill>
                <a:latin typeface="Tahoma" pitchFamily="34" charset="0"/>
              </a:defRPr>
            </a:lvl9pPr>
          </a:lstStyle>
          <a:p>
            <a:pPr eaLnBrk="1" hangingPunct="1"/>
            <a:fld id="{9C522B05-36F4-459C-871C-9D81F70CBD84}" type="slidenum">
              <a:rPr lang="hr-HR" smtClean="0">
                <a:latin typeface="Arial" charset="0"/>
              </a:rPr>
              <a:pPr eaLnBrk="1" hangingPunct="1"/>
              <a:t>11</a:t>
            </a:fld>
            <a:endParaRPr lang="hr-HR" smtClean="0">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r-Latn-C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866BD702-607A-4657-B5CE-6C60485F75B0}" type="datetimeFigureOut">
              <a:rPr lang="sr-Latn-CS" smtClean="0">
                <a:solidFill>
                  <a:srgbClr val="FFFFFF"/>
                </a:solidFill>
              </a:rPr>
              <a:pPr>
                <a:defRPr/>
              </a:pPr>
              <a:t>16.10.2013</a:t>
            </a:fld>
            <a:endParaRPr lang="hr-HR">
              <a:solidFill>
                <a:srgbClr val="FFFFFF"/>
              </a:solidFill>
            </a:endParaRPr>
          </a:p>
        </p:txBody>
      </p:sp>
      <p:sp>
        <p:nvSpPr>
          <p:cNvPr id="19" name="Footer Placeholder 18"/>
          <p:cNvSpPr>
            <a:spLocks noGrp="1"/>
          </p:cNvSpPr>
          <p:nvPr>
            <p:ph type="ftr" sz="quarter" idx="11"/>
          </p:nvPr>
        </p:nvSpPr>
        <p:spPr/>
        <p:txBody>
          <a:bodyPr/>
          <a:lstStyle/>
          <a:p>
            <a:pPr>
              <a:defRPr/>
            </a:pPr>
            <a:endParaRPr lang="hr-HR">
              <a:solidFill>
                <a:srgbClr val="FFFFFF"/>
              </a:solidFill>
            </a:endParaRPr>
          </a:p>
        </p:txBody>
      </p:sp>
      <p:sp>
        <p:nvSpPr>
          <p:cNvPr id="27" name="Slide Number Placeholder 26"/>
          <p:cNvSpPr>
            <a:spLocks noGrp="1"/>
          </p:cNvSpPr>
          <p:nvPr>
            <p:ph type="sldNum" sz="quarter" idx="12"/>
          </p:nvPr>
        </p:nvSpPr>
        <p:spPr/>
        <p:txBody>
          <a:bodyPr/>
          <a:lstStyle/>
          <a:p>
            <a:pPr>
              <a:defRPr/>
            </a:pPr>
            <a:fld id="{A2554374-6033-4F39-B9A6-BC57D335F5C3}" type="slidenum">
              <a:rPr lang="hr-HR" smtClean="0">
                <a:solidFill>
                  <a:srgbClr val="FFFFFF"/>
                </a:solidFill>
              </a:rPr>
              <a:pPr>
                <a:defRPr/>
              </a:pPr>
              <a:t>‹#›</a:t>
            </a:fld>
            <a:endParaRPr lang="hr-HR">
              <a:solidFill>
                <a:srgbClr val="FFFFFF"/>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DAF8EF3-8019-482B-8BE3-BB999761805D}" type="datetimeFigureOut">
              <a:rPr lang="sr-Latn-CS" smtClean="0">
                <a:solidFill>
                  <a:srgbClr val="FFFFFF"/>
                </a:solidFill>
              </a:rPr>
              <a:pPr>
                <a:defRPr/>
              </a:pPr>
              <a:t>16.10.2013</a:t>
            </a:fld>
            <a:endParaRPr lang="hr-HR">
              <a:solidFill>
                <a:srgbClr val="FFFFFF"/>
              </a:solidFill>
            </a:endParaRPr>
          </a:p>
        </p:txBody>
      </p:sp>
      <p:sp>
        <p:nvSpPr>
          <p:cNvPr id="5" name="Footer Placeholder 4"/>
          <p:cNvSpPr>
            <a:spLocks noGrp="1"/>
          </p:cNvSpPr>
          <p:nvPr>
            <p:ph type="ftr" sz="quarter" idx="11"/>
          </p:nvPr>
        </p:nvSpPr>
        <p:spPr/>
        <p:txBody>
          <a:bodyPr/>
          <a:lstStyle/>
          <a:p>
            <a:pPr>
              <a:defRPr/>
            </a:pPr>
            <a:endParaRPr lang="hr-HR">
              <a:solidFill>
                <a:srgbClr val="FFFFFF"/>
              </a:solidFill>
            </a:endParaRPr>
          </a:p>
        </p:txBody>
      </p:sp>
      <p:sp>
        <p:nvSpPr>
          <p:cNvPr id="6" name="Slide Number Placeholder 5"/>
          <p:cNvSpPr>
            <a:spLocks noGrp="1"/>
          </p:cNvSpPr>
          <p:nvPr>
            <p:ph type="sldNum" sz="quarter" idx="12"/>
          </p:nvPr>
        </p:nvSpPr>
        <p:spPr/>
        <p:txBody>
          <a:bodyPr/>
          <a:lstStyle/>
          <a:p>
            <a:pPr>
              <a:defRPr/>
            </a:pPr>
            <a:fld id="{738736E7-7CE2-498D-A83C-5439DE132214}" type="slidenum">
              <a:rPr lang="hr-HR" smtClean="0">
                <a:solidFill>
                  <a:srgbClr val="FFFFFF"/>
                </a:solidFill>
              </a:rPr>
              <a:pPr>
                <a:defRPr/>
              </a:pPr>
              <a:t>‹#›</a:t>
            </a:fld>
            <a:endParaRPr lang="hr-HR">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62D64447-334C-4530-922F-AC3B7107424F}" type="datetimeFigureOut">
              <a:rPr lang="sr-Latn-CS" smtClean="0">
                <a:solidFill>
                  <a:srgbClr val="FFFFFF"/>
                </a:solidFill>
              </a:rPr>
              <a:pPr>
                <a:defRPr/>
              </a:pPr>
              <a:t>16.10.2013</a:t>
            </a:fld>
            <a:endParaRPr lang="hr-HR">
              <a:solidFill>
                <a:srgbClr val="FFFFFF"/>
              </a:solidFill>
            </a:endParaRPr>
          </a:p>
        </p:txBody>
      </p:sp>
      <p:sp>
        <p:nvSpPr>
          <p:cNvPr id="5" name="Footer Placeholder 4"/>
          <p:cNvSpPr>
            <a:spLocks noGrp="1"/>
          </p:cNvSpPr>
          <p:nvPr>
            <p:ph type="ftr" sz="quarter" idx="11"/>
          </p:nvPr>
        </p:nvSpPr>
        <p:spPr/>
        <p:txBody>
          <a:bodyPr/>
          <a:lstStyle/>
          <a:p>
            <a:pPr>
              <a:defRPr/>
            </a:pPr>
            <a:endParaRPr lang="hr-HR">
              <a:solidFill>
                <a:srgbClr val="FFFFFF"/>
              </a:solidFill>
            </a:endParaRPr>
          </a:p>
        </p:txBody>
      </p:sp>
      <p:sp>
        <p:nvSpPr>
          <p:cNvPr id="6" name="Slide Number Placeholder 5"/>
          <p:cNvSpPr>
            <a:spLocks noGrp="1"/>
          </p:cNvSpPr>
          <p:nvPr>
            <p:ph type="sldNum" sz="quarter" idx="12"/>
          </p:nvPr>
        </p:nvSpPr>
        <p:spPr/>
        <p:txBody>
          <a:bodyPr/>
          <a:lstStyle/>
          <a:p>
            <a:pPr>
              <a:defRPr/>
            </a:pPr>
            <a:fld id="{FEF9D9F2-1EB5-431A-8889-BE92252F000D}" type="slidenum">
              <a:rPr lang="hr-HR" smtClean="0">
                <a:solidFill>
                  <a:srgbClr val="FFFFFF"/>
                </a:solidFill>
              </a:rPr>
              <a:pPr>
                <a:defRPr/>
              </a:pPr>
              <a:t>‹#›</a:t>
            </a:fld>
            <a:endParaRPr lang="hr-HR">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FFFFFF"/>
                </a:solidFill>
              </a:defRPr>
            </a:lvl1pPr>
          </a:lstStyle>
          <a:p>
            <a:pPr>
              <a:defRPr/>
            </a:pPr>
            <a:fld id="{06B09E2C-A367-4360-B51E-26FD9D310ADA}" type="datetimeFigureOut">
              <a:rPr lang="sr-Latn-CS"/>
              <a:pPr>
                <a:defRPr/>
              </a:pPr>
              <a:t>16.10.2013</a:t>
            </a:fld>
            <a:endParaRPr lang="hr-HR"/>
          </a:p>
        </p:txBody>
      </p:sp>
      <p:sp>
        <p:nvSpPr>
          <p:cNvPr id="5" name="Footer Placeholder 18"/>
          <p:cNvSpPr>
            <a:spLocks noGrp="1"/>
          </p:cNvSpPr>
          <p:nvPr>
            <p:ph type="ftr" sz="quarter" idx="11"/>
          </p:nvPr>
        </p:nvSpPr>
        <p:spPr/>
        <p:txBody>
          <a:bodyPr/>
          <a:lstStyle>
            <a:lvl1pPr>
              <a:defRPr>
                <a:solidFill>
                  <a:srgbClr val="FFFFFF"/>
                </a:solidFill>
              </a:defRPr>
            </a:lvl1pPr>
          </a:lstStyle>
          <a:p>
            <a:pPr>
              <a:defRPr/>
            </a:pPr>
            <a:endParaRPr lang="hr-HR"/>
          </a:p>
        </p:txBody>
      </p:sp>
      <p:sp>
        <p:nvSpPr>
          <p:cNvPr id="6" name="Slide Number Placeholder 26"/>
          <p:cNvSpPr>
            <a:spLocks noGrp="1"/>
          </p:cNvSpPr>
          <p:nvPr>
            <p:ph type="sldNum" sz="quarter" idx="12"/>
          </p:nvPr>
        </p:nvSpPr>
        <p:spPr/>
        <p:txBody>
          <a:bodyPr/>
          <a:lstStyle>
            <a:lvl1pPr>
              <a:defRPr>
                <a:solidFill>
                  <a:srgbClr val="FFFFFF"/>
                </a:solidFill>
              </a:defRPr>
            </a:lvl1pPr>
          </a:lstStyle>
          <a:p>
            <a:pPr>
              <a:defRPr/>
            </a:pPr>
            <a:fld id="{BF006DF8-B905-47B5-A36D-E37CD1DE772F}" type="slidenum">
              <a:rPr lang="hr-HR"/>
              <a:pPr>
                <a:defRPr/>
              </a:pPr>
              <a:t>‹#›</a:t>
            </a:fld>
            <a:endParaRPr lang="hr-HR"/>
          </a:p>
        </p:txBody>
      </p:sp>
    </p:spTree>
    <p:extLst>
      <p:ext uri="{BB962C8B-B14F-4D97-AF65-F5344CB8AC3E}">
        <p14:creationId xmlns:p14="http://schemas.microsoft.com/office/powerpoint/2010/main" val="297139425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rgbClr val="FFFFFF"/>
                </a:solidFill>
              </a:defRPr>
            </a:lvl1pPr>
          </a:lstStyle>
          <a:p>
            <a:pPr>
              <a:defRPr/>
            </a:pPr>
            <a:fld id="{0608D4CD-C6DB-441A-A10A-2044961BA20D}" type="datetimeFigureOut">
              <a:rPr lang="sr-Latn-CS"/>
              <a:pPr>
                <a:defRPr/>
              </a:pPr>
              <a:t>16.10.2013</a:t>
            </a:fld>
            <a:endParaRPr lang="hr-HR"/>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hr-H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75805970-3AE3-4095-B8A8-D0C906047918}" type="slidenum">
              <a:rPr lang="hr-HR"/>
              <a:pPr>
                <a:defRPr/>
              </a:pPr>
              <a:t>‹#›</a:t>
            </a:fld>
            <a:endParaRPr lang="hr-HR"/>
          </a:p>
        </p:txBody>
      </p:sp>
    </p:spTree>
    <p:extLst>
      <p:ext uri="{BB962C8B-B14F-4D97-AF65-F5344CB8AC3E}">
        <p14:creationId xmlns:p14="http://schemas.microsoft.com/office/powerpoint/2010/main" val="2167846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FFFFFF"/>
                </a:solidFill>
              </a:defRPr>
            </a:lvl1pPr>
          </a:lstStyle>
          <a:p>
            <a:pPr>
              <a:defRPr/>
            </a:pPr>
            <a:fld id="{F832D473-B3F1-4D2D-B5C6-C1EF783CF6C3}" type="datetimeFigureOut">
              <a:rPr lang="sr-Latn-CS"/>
              <a:pPr>
                <a:defRPr/>
              </a:pPr>
              <a:t>16.10.2013</a:t>
            </a:fld>
            <a:endParaRPr lang="hr-HR"/>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hr-H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4A6132D4-24CC-4BA1-8FD1-0EE24AAF19FC}" type="slidenum">
              <a:rPr lang="hr-HR"/>
              <a:pPr>
                <a:defRPr/>
              </a:pPr>
              <a:t>‹#›</a:t>
            </a:fld>
            <a:endParaRPr lang="hr-HR"/>
          </a:p>
        </p:txBody>
      </p:sp>
    </p:spTree>
    <p:extLst>
      <p:ext uri="{BB962C8B-B14F-4D97-AF65-F5344CB8AC3E}">
        <p14:creationId xmlns:p14="http://schemas.microsoft.com/office/powerpoint/2010/main" val="402486571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solidFill>
                  <a:srgbClr val="FFFFFF"/>
                </a:solidFill>
              </a:defRPr>
            </a:lvl1pPr>
          </a:lstStyle>
          <a:p>
            <a:pPr>
              <a:defRPr/>
            </a:pPr>
            <a:fld id="{37EB57E3-B2AA-44E6-9D61-09B93BF39045}" type="datetimeFigureOut">
              <a:rPr lang="sr-Latn-CS"/>
              <a:pPr>
                <a:defRPr/>
              </a:pPr>
              <a:t>16.10.2013</a:t>
            </a:fld>
            <a:endParaRPr lang="hr-HR"/>
          </a:p>
        </p:txBody>
      </p:sp>
      <p:sp>
        <p:nvSpPr>
          <p:cNvPr id="6" name="Footer Placeholder 5"/>
          <p:cNvSpPr>
            <a:spLocks noGrp="1"/>
          </p:cNvSpPr>
          <p:nvPr>
            <p:ph type="ftr" sz="quarter" idx="11"/>
          </p:nvPr>
        </p:nvSpPr>
        <p:spPr/>
        <p:txBody>
          <a:bodyPr/>
          <a:lstStyle>
            <a:lvl1pPr>
              <a:defRPr>
                <a:solidFill>
                  <a:srgbClr val="FFFFFF"/>
                </a:solidFill>
              </a:defRPr>
            </a:lvl1pPr>
          </a:lstStyle>
          <a:p>
            <a:pPr>
              <a:defRPr/>
            </a:pPr>
            <a:endParaRPr lang="hr-H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E83C1D8D-1D8E-47A7-B8CB-A47580128E08}" type="slidenum">
              <a:rPr lang="hr-HR"/>
              <a:pPr>
                <a:defRPr/>
              </a:pPr>
              <a:t>‹#›</a:t>
            </a:fld>
            <a:endParaRPr lang="hr-HR"/>
          </a:p>
        </p:txBody>
      </p:sp>
    </p:spTree>
    <p:extLst>
      <p:ext uri="{BB962C8B-B14F-4D97-AF65-F5344CB8AC3E}">
        <p14:creationId xmlns:p14="http://schemas.microsoft.com/office/powerpoint/2010/main" val="218322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solidFill>
                  <a:srgbClr val="FFFFFF"/>
                </a:solidFill>
              </a:defRPr>
            </a:lvl1pPr>
          </a:lstStyle>
          <a:p>
            <a:pPr>
              <a:defRPr/>
            </a:pPr>
            <a:fld id="{0C9091D6-C27C-4785-A190-74D5DB441771}" type="datetimeFigureOut">
              <a:rPr lang="sr-Latn-CS"/>
              <a:pPr>
                <a:defRPr/>
              </a:pPr>
              <a:t>16.10.2013</a:t>
            </a:fld>
            <a:endParaRPr lang="hr-HR"/>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hr-HR"/>
          </a:p>
        </p:txBody>
      </p:sp>
      <p:sp>
        <p:nvSpPr>
          <p:cNvPr id="9" name="Slide Number Placeholder 8"/>
          <p:cNvSpPr>
            <a:spLocks noGrp="1"/>
          </p:cNvSpPr>
          <p:nvPr>
            <p:ph type="sldNum" sz="quarter" idx="12"/>
          </p:nvPr>
        </p:nvSpPr>
        <p:spPr/>
        <p:txBody>
          <a:bodyPr/>
          <a:lstStyle>
            <a:lvl1pPr>
              <a:defRPr>
                <a:solidFill>
                  <a:srgbClr val="FFFFFF"/>
                </a:solidFill>
              </a:defRPr>
            </a:lvl1pPr>
          </a:lstStyle>
          <a:p>
            <a:pPr>
              <a:defRPr/>
            </a:pPr>
            <a:fld id="{4023A6B2-EA0D-429D-9FD1-E155D0AD0371}" type="slidenum">
              <a:rPr lang="hr-HR"/>
              <a:pPr>
                <a:defRPr/>
              </a:pPr>
              <a:t>‹#›</a:t>
            </a:fld>
            <a:endParaRPr lang="hr-HR"/>
          </a:p>
        </p:txBody>
      </p:sp>
    </p:spTree>
    <p:extLst>
      <p:ext uri="{BB962C8B-B14F-4D97-AF65-F5344CB8AC3E}">
        <p14:creationId xmlns:p14="http://schemas.microsoft.com/office/powerpoint/2010/main" val="3349235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rgbClr val="FFFFFF"/>
                </a:solidFill>
              </a:defRPr>
            </a:lvl1pPr>
          </a:lstStyle>
          <a:p>
            <a:pPr>
              <a:defRPr/>
            </a:pPr>
            <a:fld id="{F5BC44BC-633F-4EED-BE5C-DD6B75261C0A}" type="datetimeFigureOut">
              <a:rPr lang="sr-Latn-CS"/>
              <a:pPr>
                <a:defRPr/>
              </a:pPr>
              <a:t>16.10.2013</a:t>
            </a:fld>
            <a:endParaRPr lang="hr-HR"/>
          </a:p>
        </p:txBody>
      </p:sp>
      <p:sp>
        <p:nvSpPr>
          <p:cNvPr id="4" name="Footer Placeholder 3"/>
          <p:cNvSpPr>
            <a:spLocks noGrp="1"/>
          </p:cNvSpPr>
          <p:nvPr>
            <p:ph type="ftr" sz="quarter" idx="11"/>
          </p:nvPr>
        </p:nvSpPr>
        <p:spPr/>
        <p:txBody>
          <a:bodyPr/>
          <a:lstStyle>
            <a:lvl1pPr>
              <a:defRPr>
                <a:solidFill>
                  <a:srgbClr val="FFFFFF"/>
                </a:solidFill>
              </a:defRPr>
            </a:lvl1pPr>
          </a:lstStyle>
          <a:p>
            <a:pPr>
              <a:defRPr/>
            </a:pPr>
            <a:endParaRPr lang="hr-H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23B8CA52-2B20-4AB8-9C01-8C067D20CE30}" type="slidenum">
              <a:rPr lang="hr-HR"/>
              <a:pPr>
                <a:defRPr/>
              </a:pPr>
              <a:t>‹#›</a:t>
            </a:fld>
            <a:endParaRPr lang="hr-HR"/>
          </a:p>
        </p:txBody>
      </p:sp>
    </p:spTree>
    <p:extLst>
      <p:ext uri="{BB962C8B-B14F-4D97-AF65-F5344CB8AC3E}">
        <p14:creationId xmlns:p14="http://schemas.microsoft.com/office/powerpoint/2010/main" val="3899420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FFFFFF"/>
                </a:solidFill>
              </a:defRPr>
            </a:lvl1pPr>
          </a:lstStyle>
          <a:p>
            <a:pPr>
              <a:defRPr/>
            </a:pPr>
            <a:fld id="{EFC17FE5-E998-42B4-8CD0-301A12D19227}" type="datetimeFigureOut">
              <a:rPr lang="sr-Latn-CS"/>
              <a:pPr>
                <a:defRPr/>
              </a:pPr>
              <a:t>16.10.2013</a:t>
            </a:fld>
            <a:endParaRPr lang="hr-HR"/>
          </a:p>
        </p:txBody>
      </p:sp>
      <p:sp>
        <p:nvSpPr>
          <p:cNvPr id="3" name="Footer Placeholder 2"/>
          <p:cNvSpPr>
            <a:spLocks noGrp="1"/>
          </p:cNvSpPr>
          <p:nvPr>
            <p:ph type="ftr" sz="quarter" idx="11"/>
          </p:nvPr>
        </p:nvSpPr>
        <p:spPr/>
        <p:txBody>
          <a:bodyPr/>
          <a:lstStyle>
            <a:lvl1pPr>
              <a:defRPr>
                <a:solidFill>
                  <a:srgbClr val="FFFFFF"/>
                </a:solidFill>
              </a:defRPr>
            </a:lvl1pPr>
          </a:lstStyle>
          <a:p>
            <a:pPr>
              <a:defRPr/>
            </a:pPr>
            <a:endParaRPr lang="hr-HR"/>
          </a:p>
        </p:txBody>
      </p:sp>
      <p:sp>
        <p:nvSpPr>
          <p:cNvPr id="4" name="Slide Number Placeholder 3"/>
          <p:cNvSpPr>
            <a:spLocks noGrp="1"/>
          </p:cNvSpPr>
          <p:nvPr>
            <p:ph type="sldNum" sz="quarter" idx="12"/>
          </p:nvPr>
        </p:nvSpPr>
        <p:spPr/>
        <p:txBody>
          <a:bodyPr/>
          <a:lstStyle>
            <a:lvl1pPr>
              <a:defRPr>
                <a:solidFill>
                  <a:srgbClr val="FFFFFF"/>
                </a:solidFill>
              </a:defRPr>
            </a:lvl1pPr>
          </a:lstStyle>
          <a:p>
            <a:pPr>
              <a:defRPr/>
            </a:pPr>
            <a:fld id="{5104B0A9-E1B4-43CD-9D1A-B4A5FEFDF58D}" type="slidenum">
              <a:rPr lang="hr-HR"/>
              <a:pPr>
                <a:defRPr/>
              </a:pPr>
              <a:t>‹#›</a:t>
            </a:fld>
            <a:endParaRPr lang="hr-HR"/>
          </a:p>
        </p:txBody>
      </p:sp>
    </p:spTree>
    <p:extLst>
      <p:ext uri="{BB962C8B-B14F-4D97-AF65-F5344CB8AC3E}">
        <p14:creationId xmlns:p14="http://schemas.microsoft.com/office/powerpoint/2010/main" val="3590386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solidFill>
                  <a:srgbClr val="FFFFFF"/>
                </a:solidFill>
              </a:defRPr>
            </a:lvl1pPr>
          </a:lstStyle>
          <a:p>
            <a:pPr>
              <a:defRPr/>
            </a:pPr>
            <a:fld id="{21DDCFD3-FD4A-40E7-9644-1ACEAA1DCCFD}" type="datetimeFigureOut">
              <a:rPr lang="sr-Latn-CS"/>
              <a:pPr>
                <a:defRPr/>
              </a:pPr>
              <a:t>16.10.2013</a:t>
            </a:fld>
            <a:endParaRPr lang="hr-HR"/>
          </a:p>
        </p:txBody>
      </p:sp>
      <p:sp>
        <p:nvSpPr>
          <p:cNvPr id="6" name="Footer Placeholder 5"/>
          <p:cNvSpPr>
            <a:spLocks noGrp="1"/>
          </p:cNvSpPr>
          <p:nvPr>
            <p:ph type="ftr" sz="quarter" idx="11"/>
          </p:nvPr>
        </p:nvSpPr>
        <p:spPr/>
        <p:txBody>
          <a:bodyPr/>
          <a:lstStyle>
            <a:lvl1pPr>
              <a:defRPr>
                <a:solidFill>
                  <a:srgbClr val="FFFFFF"/>
                </a:solidFill>
              </a:defRPr>
            </a:lvl1pPr>
          </a:lstStyle>
          <a:p>
            <a:pPr>
              <a:defRPr/>
            </a:pPr>
            <a:endParaRPr lang="hr-H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3DB3F44F-ECC1-47CF-BE33-BD85B4D487F7}" type="slidenum">
              <a:rPr lang="hr-HR"/>
              <a:pPr>
                <a:defRPr/>
              </a:pPr>
              <a:t>‹#›</a:t>
            </a:fld>
            <a:endParaRPr lang="hr-HR"/>
          </a:p>
        </p:txBody>
      </p:sp>
    </p:spTree>
    <p:extLst>
      <p:ext uri="{BB962C8B-B14F-4D97-AF65-F5344CB8AC3E}">
        <p14:creationId xmlns:p14="http://schemas.microsoft.com/office/powerpoint/2010/main" val="655712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D5F88F4-1F5B-41B0-88E2-F2D2C922C8F0}" type="datetimeFigureOut">
              <a:rPr lang="sr-Latn-CS" smtClean="0">
                <a:solidFill>
                  <a:srgbClr val="FFFFFF"/>
                </a:solidFill>
              </a:rPr>
              <a:pPr>
                <a:defRPr/>
              </a:pPr>
              <a:t>16.10.2013</a:t>
            </a:fld>
            <a:endParaRPr lang="hr-HR">
              <a:solidFill>
                <a:srgbClr val="FFFFFF"/>
              </a:solidFill>
            </a:endParaRPr>
          </a:p>
        </p:txBody>
      </p:sp>
      <p:sp>
        <p:nvSpPr>
          <p:cNvPr id="5" name="Footer Placeholder 4"/>
          <p:cNvSpPr>
            <a:spLocks noGrp="1"/>
          </p:cNvSpPr>
          <p:nvPr>
            <p:ph type="ftr" sz="quarter" idx="11"/>
          </p:nvPr>
        </p:nvSpPr>
        <p:spPr/>
        <p:txBody>
          <a:bodyPr/>
          <a:lstStyle/>
          <a:p>
            <a:pPr>
              <a:defRPr/>
            </a:pPr>
            <a:endParaRPr lang="hr-HR">
              <a:solidFill>
                <a:srgbClr val="FFFFFF"/>
              </a:solidFill>
            </a:endParaRPr>
          </a:p>
        </p:txBody>
      </p:sp>
      <p:sp>
        <p:nvSpPr>
          <p:cNvPr id="6" name="Slide Number Placeholder 5"/>
          <p:cNvSpPr>
            <a:spLocks noGrp="1"/>
          </p:cNvSpPr>
          <p:nvPr>
            <p:ph type="sldNum" sz="quarter" idx="12"/>
          </p:nvPr>
        </p:nvSpPr>
        <p:spPr/>
        <p:txBody>
          <a:bodyPr/>
          <a:lstStyle/>
          <a:p>
            <a:pPr>
              <a:defRPr/>
            </a:pPr>
            <a:fld id="{69954E4F-FFBB-4A42-8E71-0D0860E912C0}" type="slidenum">
              <a:rPr lang="hr-HR" smtClean="0">
                <a:solidFill>
                  <a:srgbClr val="FFFFFF"/>
                </a:solidFill>
              </a:rPr>
              <a:pPr>
                <a:defRPr/>
              </a:pPr>
              <a:t>‹#›</a:t>
            </a:fld>
            <a:endParaRPr lang="hr-HR">
              <a:solidFill>
                <a:srgbClr val="FFFFFF"/>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solidFill>
                  <a:srgbClr val="FFFFFF"/>
                </a:solidFill>
              </a:defRPr>
            </a:lvl1pPr>
          </a:lstStyle>
          <a:p>
            <a:pPr>
              <a:defRPr/>
            </a:pPr>
            <a:fld id="{FC57DA6E-41E9-4C2D-98A5-A606D3B52D3E}" type="datetimeFigureOut">
              <a:rPr lang="sr-Latn-CS"/>
              <a:pPr>
                <a:defRPr/>
              </a:pPr>
              <a:t>16.10.2013</a:t>
            </a:fld>
            <a:endParaRPr lang="hr-HR"/>
          </a:p>
        </p:txBody>
      </p:sp>
      <p:sp>
        <p:nvSpPr>
          <p:cNvPr id="10" name="Footer Placeholder 5"/>
          <p:cNvSpPr>
            <a:spLocks noGrp="1"/>
          </p:cNvSpPr>
          <p:nvPr>
            <p:ph type="ftr" sz="quarter" idx="11"/>
          </p:nvPr>
        </p:nvSpPr>
        <p:spPr/>
        <p:txBody>
          <a:bodyPr/>
          <a:lstStyle>
            <a:lvl1pPr>
              <a:defRPr>
                <a:solidFill>
                  <a:srgbClr val="FFFFFF"/>
                </a:solidFill>
              </a:defRPr>
            </a:lvl1pPr>
          </a:lstStyle>
          <a:p>
            <a:pPr>
              <a:defRPr/>
            </a:pPr>
            <a:endParaRPr lang="hr-HR"/>
          </a:p>
        </p:txBody>
      </p:sp>
      <p:sp>
        <p:nvSpPr>
          <p:cNvPr id="11" name="Slide Number Placeholder 6"/>
          <p:cNvSpPr>
            <a:spLocks noGrp="1"/>
          </p:cNvSpPr>
          <p:nvPr>
            <p:ph type="sldNum" sz="quarter" idx="12"/>
          </p:nvPr>
        </p:nvSpPr>
        <p:spPr>
          <a:xfrm>
            <a:off x="8077200" y="6356350"/>
            <a:ext cx="609600" cy="365125"/>
          </a:xfrm>
        </p:spPr>
        <p:txBody>
          <a:bodyPr/>
          <a:lstStyle>
            <a:lvl1pPr>
              <a:defRPr>
                <a:solidFill>
                  <a:srgbClr val="FFFFFF"/>
                </a:solidFill>
              </a:defRPr>
            </a:lvl1pPr>
          </a:lstStyle>
          <a:p>
            <a:pPr>
              <a:defRPr/>
            </a:pPr>
            <a:fld id="{0720BD7C-8EA3-4981-8DCE-7A11DED37770}" type="slidenum">
              <a:rPr lang="hr-HR"/>
              <a:pPr>
                <a:defRPr/>
              </a:pPr>
              <a:t>‹#›</a:t>
            </a:fld>
            <a:endParaRPr lang="hr-HR"/>
          </a:p>
        </p:txBody>
      </p:sp>
    </p:spTree>
    <p:extLst>
      <p:ext uri="{BB962C8B-B14F-4D97-AF65-F5344CB8AC3E}">
        <p14:creationId xmlns:p14="http://schemas.microsoft.com/office/powerpoint/2010/main" val="3271132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rgbClr val="FFFFFF"/>
                </a:solidFill>
              </a:defRPr>
            </a:lvl1pPr>
          </a:lstStyle>
          <a:p>
            <a:pPr>
              <a:defRPr/>
            </a:pPr>
            <a:fld id="{9F7B33E4-D8B7-47E0-814A-25E609AF02EF}" type="datetimeFigureOut">
              <a:rPr lang="sr-Latn-CS"/>
              <a:pPr>
                <a:defRPr/>
              </a:pPr>
              <a:t>16.10.2013</a:t>
            </a:fld>
            <a:endParaRPr lang="hr-HR"/>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hr-H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F2C31E2E-3C90-41A6-8F55-582AB6D34CBF}" type="slidenum">
              <a:rPr lang="hr-HR"/>
              <a:pPr>
                <a:defRPr/>
              </a:pPr>
              <a:t>‹#›</a:t>
            </a:fld>
            <a:endParaRPr lang="hr-HR"/>
          </a:p>
        </p:txBody>
      </p:sp>
    </p:spTree>
    <p:extLst>
      <p:ext uri="{BB962C8B-B14F-4D97-AF65-F5344CB8AC3E}">
        <p14:creationId xmlns:p14="http://schemas.microsoft.com/office/powerpoint/2010/main" val="1375730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rgbClr val="FFFFFF"/>
                </a:solidFill>
              </a:defRPr>
            </a:lvl1pPr>
          </a:lstStyle>
          <a:p>
            <a:pPr>
              <a:defRPr/>
            </a:pPr>
            <a:fld id="{A6D46943-0596-4910-A2ED-16F9329B7181}" type="datetimeFigureOut">
              <a:rPr lang="sr-Latn-CS"/>
              <a:pPr>
                <a:defRPr/>
              </a:pPr>
              <a:t>16.10.2013</a:t>
            </a:fld>
            <a:endParaRPr lang="hr-HR"/>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hr-H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1869F0DE-BD86-4413-B206-2AE75F3E9936}" type="slidenum">
              <a:rPr lang="hr-HR"/>
              <a:pPr>
                <a:defRPr/>
              </a:pPr>
              <a:t>‹#›</a:t>
            </a:fld>
            <a:endParaRPr lang="hr-HR"/>
          </a:p>
        </p:txBody>
      </p:sp>
    </p:spTree>
    <p:extLst>
      <p:ext uri="{BB962C8B-B14F-4D97-AF65-F5344CB8AC3E}">
        <p14:creationId xmlns:p14="http://schemas.microsoft.com/office/powerpoint/2010/main" val="4241755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hr-HR"/>
          </a:p>
        </p:txBody>
      </p:sp>
      <p:sp>
        <p:nvSpPr>
          <p:cNvPr id="3" name="Chart Placeholder 2"/>
          <p:cNvSpPr>
            <a:spLocks noGrp="1"/>
          </p:cNvSpPr>
          <p:nvPr>
            <p:ph type="chart" idx="1"/>
          </p:nvPr>
        </p:nvSpPr>
        <p:spPr>
          <a:xfrm>
            <a:off x="457200" y="1905000"/>
            <a:ext cx="8229600" cy="4114800"/>
          </a:xfrm>
        </p:spPr>
        <p:txBody>
          <a:bodyPr>
            <a:normAutofit/>
          </a:bodyPr>
          <a:lstStyle/>
          <a:p>
            <a:pPr lvl="0"/>
            <a:endParaRPr lang="hr-HR" noProof="0" smtClean="0"/>
          </a:p>
        </p:txBody>
      </p:sp>
      <p:sp>
        <p:nvSpPr>
          <p:cNvPr id="4" name="Date Placeholder 9"/>
          <p:cNvSpPr>
            <a:spLocks noGrp="1"/>
          </p:cNvSpPr>
          <p:nvPr>
            <p:ph type="dt" sz="half" idx="10"/>
          </p:nvPr>
        </p:nvSpPr>
        <p:spPr/>
        <p:txBody>
          <a:bodyPr/>
          <a:lstStyle>
            <a:lvl1pPr>
              <a:defRPr/>
            </a:lvl1pPr>
          </a:lstStyle>
          <a:p>
            <a:pPr>
              <a:defRPr/>
            </a:pPr>
            <a:fld id="{F3C41796-92DA-4AE2-B1D9-7B289FD78BB9}" type="datetimeFigureOut">
              <a:rPr lang="sr-Latn-CS"/>
              <a:pPr>
                <a:defRPr/>
              </a:pPr>
              <a:t>16.10.2013</a:t>
            </a:fld>
            <a:endParaRPr lang="hr-HR"/>
          </a:p>
        </p:txBody>
      </p:sp>
      <p:sp>
        <p:nvSpPr>
          <p:cNvPr id="5" name="Footer Placeholder 21"/>
          <p:cNvSpPr>
            <a:spLocks noGrp="1"/>
          </p:cNvSpPr>
          <p:nvPr>
            <p:ph type="ftr" sz="quarter" idx="11"/>
          </p:nvPr>
        </p:nvSpPr>
        <p:spPr/>
        <p:txBody>
          <a:bodyPr/>
          <a:lstStyle>
            <a:lvl1pPr>
              <a:defRPr/>
            </a:lvl1pPr>
          </a:lstStyle>
          <a:p>
            <a:pPr>
              <a:defRPr/>
            </a:pPr>
            <a:endParaRPr lang="hr-HR"/>
          </a:p>
        </p:txBody>
      </p:sp>
      <p:sp>
        <p:nvSpPr>
          <p:cNvPr id="6" name="Slide Number Placeholder 17"/>
          <p:cNvSpPr>
            <a:spLocks noGrp="1"/>
          </p:cNvSpPr>
          <p:nvPr>
            <p:ph type="sldNum" sz="quarter" idx="12"/>
          </p:nvPr>
        </p:nvSpPr>
        <p:spPr/>
        <p:txBody>
          <a:bodyPr/>
          <a:lstStyle>
            <a:lvl1pPr>
              <a:defRPr/>
            </a:lvl1pPr>
          </a:lstStyle>
          <a:p>
            <a:pPr>
              <a:defRPr/>
            </a:pPr>
            <a:fld id="{04823501-3857-4BEF-BC51-EF02354EB690}" type="slidenum">
              <a:rPr lang="hr-HR"/>
              <a:pPr>
                <a:defRPr/>
              </a:pPr>
              <a:t>‹#›</a:t>
            </a:fld>
            <a:endParaRPr lang="hr-HR"/>
          </a:p>
        </p:txBody>
      </p:sp>
    </p:spTree>
    <p:extLst>
      <p:ext uri="{BB962C8B-B14F-4D97-AF65-F5344CB8AC3E}">
        <p14:creationId xmlns:p14="http://schemas.microsoft.com/office/powerpoint/2010/main" val="2827566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lvl1pPr>
              <a:defRPr/>
            </a:lvl1pPr>
          </a:lstStyle>
          <a:p>
            <a:endParaRPr lang="hr-HR">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hr-HR">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3C0CB0E-0855-4058-BC88-6683EFFB0AA4}" type="slidenum">
              <a:rPr lang="hr-HR">
                <a:solidFill>
                  <a:srgbClr val="000000"/>
                </a:solidFill>
              </a:rPr>
              <a:pPr/>
              <a:t>‹#›</a:t>
            </a:fld>
            <a:endParaRPr lang="hr-HR">
              <a:solidFill>
                <a:srgbClr val="000000"/>
              </a:solidFill>
            </a:endParaRPr>
          </a:p>
        </p:txBody>
      </p:sp>
    </p:spTree>
    <p:extLst>
      <p:ext uri="{BB962C8B-B14F-4D97-AF65-F5344CB8AC3E}">
        <p14:creationId xmlns:p14="http://schemas.microsoft.com/office/powerpoint/2010/main" val="3213811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endParaRPr lang="hr-HR">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hr-HR">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EC1AB3-48F1-4330-8BEE-62F885A979D1}" type="slidenum">
              <a:rPr lang="hr-HR">
                <a:solidFill>
                  <a:srgbClr val="000000"/>
                </a:solidFill>
              </a:rPr>
              <a:pPr/>
              <a:t>‹#›</a:t>
            </a:fld>
            <a:endParaRPr lang="hr-HR">
              <a:solidFill>
                <a:srgbClr val="000000"/>
              </a:solidFill>
            </a:endParaRPr>
          </a:p>
        </p:txBody>
      </p:sp>
    </p:spTree>
    <p:extLst>
      <p:ext uri="{BB962C8B-B14F-4D97-AF65-F5344CB8AC3E}">
        <p14:creationId xmlns:p14="http://schemas.microsoft.com/office/powerpoint/2010/main" val="31412684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hr-HR">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hr-HR">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90A31F-9467-4D99-9E15-B8CA66F6F956}" type="slidenum">
              <a:rPr lang="hr-HR">
                <a:solidFill>
                  <a:srgbClr val="000000"/>
                </a:solidFill>
              </a:rPr>
              <a:pPr/>
              <a:t>‹#›</a:t>
            </a:fld>
            <a:endParaRPr lang="hr-HR">
              <a:solidFill>
                <a:srgbClr val="000000"/>
              </a:solidFill>
            </a:endParaRPr>
          </a:p>
        </p:txBody>
      </p:sp>
    </p:spTree>
    <p:extLst>
      <p:ext uri="{BB962C8B-B14F-4D97-AF65-F5344CB8AC3E}">
        <p14:creationId xmlns:p14="http://schemas.microsoft.com/office/powerpoint/2010/main" val="455895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lvl1pPr>
              <a:defRPr/>
            </a:lvl1pPr>
          </a:lstStyle>
          <a:p>
            <a:endParaRPr lang="hr-HR">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hr-HR">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97EF516-49F5-4CC6-814F-89DC8D0756E6}" type="slidenum">
              <a:rPr lang="hr-HR">
                <a:solidFill>
                  <a:srgbClr val="000000"/>
                </a:solidFill>
              </a:rPr>
              <a:pPr/>
              <a:t>‹#›</a:t>
            </a:fld>
            <a:endParaRPr lang="hr-HR">
              <a:solidFill>
                <a:srgbClr val="000000"/>
              </a:solidFill>
            </a:endParaRPr>
          </a:p>
        </p:txBody>
      </p:sp>
    </p:spTree>
    <p:extLst>
      <p:ext uri="{BB962C8B-B14F-4D97-AF65-F5344CB8AC3E}">
        <p14:creationId xmlns:p14="http://schemas.microsoft.com/office/powerpoint/2010/main" val="29810999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lvl1pPr>
              <a:defRPr/>
            </a:lvl1pPr>
          </a:lstStyle>
          <a:p>
            <a:endParaRPr lang="hr-HR">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hr-HR">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9140B6E-46C1-4766-BF6F-3BB7CF6B2F2F}" type="slidenum">
              <a:rPr lang="hr-HR">
                <a:solidFill>
                  <a:srgbClr val="000000"/>
                </a:solidFill>
              </a:rPr>
              <a:pPr/>
              <a:t>‹#›</a:t>
            </a:fld>
            <a:endParaRPr lang="hr-HR">
              <a:solidFill>
                <a:srgbClr val="000000"/>
              </a:solidFill>
            </a:endParaRPr>
          </a:p>
        </p:txBody>
      </p:sp>
    </p:spTree>
    <p:extLst>
      <p:ext uri="{BB962C8B-B14F-4D97-AF65-F5344CB8AC3E}">
        <p14:creationId xmlns:p14="http://schemas.microsoft.com/office/powerpoint/2010/main" val="3880677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lvl1pPr>
              <a:defRPr/>
            </a:lvl1pPr>
          </a:lstStyle>
          <a:p>
            <a:endParaRPr lang="hr-HR">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hr-HR">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AEBD0F1-C4C7-44DA-A9DA-1723E7E80934}" type="slidenum">
              <a:rPr lang="hr-HR">
                <a:solidFill>
                  <a:srgbClr val="000000"/>
                </a:solidFill>
              </a:rPr>
              <a:pPr/>
              <a:t>‹#›</a:t>
            </a:fld>
            <a:endParaRPr lang="hr-HR">
              <a:solidFill>
                <a:srgbClr val="000000"/>
              </a:solidFill>
            </a:endParaRPr>
          </a:p>
        </p:txBody>
      </p:sp>
    </p:spTree>
    <p:extLst>
      <p:ext uri="{BB962C8B-B14F-4D97-AF65-F5344CB8AC3E}">
        <p14:creationId xmlns:p14="http://schemas.microsoft.com/office/powerpoint/2010/main" val="3670662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3DDDBCB6-5889-47F9-93F1-0DD0BD940A9F}" type="datetimeFigureOut">
              <a:rPr lang="sr-Latn-CS" smtClean="0">
                <a:solidFill>
                  <a:srgbClr val="FFFFFF"/>
                </a:solidFill>
              </a:rPr>
              <a:pPr>
                <a:defRPr/>
              </a:pPr>
              <a:t>16.10.2013</a:t>
            </a:fld>
            <a:endParaRPr lang="hr-HR">
              <a:solidFill>
                <a:srgbClr val="FFFFFF"/>
              </a:solidFill>
            </a:endParaRPr>
          </a:p>
        </p:txBody>
      </p:sp>
      <p:sp>
        <p:nvSpPr>
          <p:cNvPr id="5" name="Footer Placeholder 4"/>
          <p:cNvSpPr>
            <a:spLocks noGrp="1"/>
          </p:cNvSpPr>
          <p:nvPr>
            <p:ph type="ftr" sz="quarter" idx="11"/>
          </p:nvPr>
        </p:nvSpPr>
        <p:spPr/>
        <p:txBody>
          <a:bodyPr/>
          <a:lstStyle/>
          <a:p>
            <a:pPr>
              <a:defRPr/>
            </a:pPr>
            <a:endParaRPr lang="hr-HR">
              <a:solidFill>
                <a:srgbClr val="FFFFFF"/>
              </a:solidFill>
            </a:endParaRPr>
          </a:p>
        </p:txBody>
      </p:sp>
      <p:sp>
        <p:nvSpPr>
          <p:cNvPr id="6" name="Slide Number Placeholder 5"/>
          <p:cNvSpPr>
            <a:spLocks noGrp="1"/>
          </p:cNvSpPr>
          <p:nvPr>
            <p:ph type="sldNum" sz="quarter" idx="12"/>
          </p:nvPr>
        </p:nvSpPr>
        <p:spPr/>
        <p:txBody>
          <a:bodyPr/>
          <a:lstStyle/>
          <a:p>
            <a:pPr>
              <a:defRPr/>
            </a:pPr>
            <a:fld id="{E01ED9BF-DD9C-4E7D-8E13-58DDC366C512}" type="slidenum">
              <a:rPr lang="hr-HR" smtClean="0">
                <a:solidFill>
                  <a:srgbClr val="FFFFFF"/>
                </a:solidFill>
              </a:rPr>
              <a:pPr>
                <a:defRPr/>
              </a:pPr>
              <a:t>‹#›</a:t>
            </a:fld>
            <a:endParaRPr lang="hr-HR">
              <a:solidFill>
                <a:srgbClr val="FFFFFF"/>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hr-HR">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hr-HR">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BDD3608-AAE7-4C26-B8A1-FD9CCAB0A55D}" type="slidenum">
              <a:rPr lang="hr-HR">
                <a:solidFill>
                  <a:srgbClr val="000000"/>
                </a:solidFill>
              </a:rPr>
              <a:pPr/>
              <a:t>‹#›</a:t>
            </a:fld>
            <a:endParaRPr lang="hr-HR">
              <a:solidFill>
                <a:srgbClr val="000000"/>
              </a:solidFill>
            </a:endParaRPr>
          </a:p>
        </p:txBody>
      </p:sp>
    </p:spTree>
    <p:extLst>
      <p:ext uri="{BB962C8B-B14F-4D97-AF65-F5344CB8AC3E}">
        <p14:creationId xmlns:p14="http://schemas.microsoft.com/office/powerpoint/2010/main" val="3460606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hr-HR">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hr-HR">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9DDCDF2-41D3-42AB-BDEC-DD4C4DEA33FB}" type="slidenum">
              <a:rPr lang="hr-HR">
                <a:solidFill>
                  <a:srgbClr val="000000"/>
                </a:solidFill>
              </a:rPr>
              <a:pPr/>
              <a:t>‹#›</a:t>
            </a:fld>
            <a:endParaRPr lang="hr-HR">
              <a:solidFill>
                <a:srgbClr val="000000"/>
              </a:solidFill>
            </a:endParaRPr>
          </a:p>
        </p:txBody>
      </p:sp>
    </p:spTree>
    <p:extLst>
      <p:ext uri="{BB962C8B-B14F-4D97-AF65-F5344CB8AC3E}">
        <p14:creationId xmlns:p14="http://schemas.microsoft.com/office/powerpoint/2010/main" val="29510642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hr-HR">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hr-HR">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97BE5BF-92E3-4751-BCB5-457E92907E54}" type="slidenum">
              <a:rPr lang="hr-HR">
                <a:solidFill>
                  <a:srgbClr val="000000"/>
                </a:solidFill>
              </a:rPr>
              <a:pPr/>
              <a:t>‹#›</a:t>
            </a:fld>
            <a:endParaRPr lang="hr-HR">
              <a:solidFill>
                <a:srgbClr val="000000"/>
              </a:solidFill>
            </a:endParaRPr>
          </a:p>
        </p:txBody>
      </p:sp>
    </p:spTree>
    <p:extLst>
      <p:ext uri="{BB962C8B-B14F-4D97-AF65-F5344CB8AC3E}">
        <p14:creationId xmlns:p14="http://schemas.microsoft.com/office/powerpoint/2010/main" val="21358400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endParaRPr lang="hr-HR">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hr-HR">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57A945F-DC31-461D-B81C-A9ADDBEDB21A}" type="slidenum">
              <a:rPr lang="hr-HR">
                <a:solidFill>
                  <a:srgbClr val="000000"/>
                </a:solidFill>
              </a:rPr>
              <a:pPr/>
              <a:t>‹#›</a:t>
            </a:fld>
            <a:endParaRPr lang="hr-HR">
              <a:solidFill>
                <a:srgbClr val="000000"/>
              </a:solidFill>
            </a:endParaRPr>
          </a:p>
        </p:txBody>
      </p:sp>
    </p:spTree>
    <p:extLst>
      <p:ext uri="{BB962C8B-B14F-4D97-AF65-F5344CB8AC3E}">
        <p14:creationId xmlns:p14="http://schemas.microsoft.com/office/powerpoint/2010/main" val="24976190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endParaRPr lang="hr-HR">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hr-HR">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E43B224-D2D5-4C46-9574-8E99F0286D0D}" type="slidenum">
              <a:rPr lang="hr-HR">
                <a:solidFill>
                  <a:srgbClr val="000000"/>
                </a:solidFill>
              </a:rPr>
              <a:pPr/>
              <a:t>‹#›</a:t>
            </a:fld>
            <a:endParaRPr lang="hr-HR">
              <a:solidFill>
                <a:srgbClr val="000000"/>
              </a:solidFill>
            </a:endParaRPr>
          </a:p>
        </p:txBody>
      </p:sp>
    </p:spTree>
    <p:extLst>
      <p:ext uri="{BB962C8B-B14F-4D97-AF65-F5344CB8AC3E}">
        <p14:creationId xmlns:p14="http://schemas.microsoft.com/office/powerpoint/2010/main" val="838031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8777A27B-6423-4C32-B34A-29528A77D6F2}" type="datetimeFigureOut">
              <a:rPr lang="sr-Latn-CS" smtClean="0">
                <a:solidFill>
                  <a:srgbClr val="FFFFFF"/>
                </a:solidFill>
              </a:rPr>
              <a:pPr>
                <a:defRPr/>
              </a:pPr>
              <a:t>16.10.2013</a:t>
            </a:fld>
            <a:endParaRPr lang="hr-HR">
              <a:solidFill>
                <a:srgbClr val="FFFFFF"/>
              </a:solidFill>
            </a:endParaRPr>
          </a:p>
        </p:txBody>
      </p:sp>
      <p:sp>
        <p:nvSpPr>
          <p:cNvPr id="6" name="Footer Placeholder 5"/>
          <p:cNvSpPr>
            <a:spLocks noGrp="1"/>
          </p:cNvSpPr>
          <p:nvPr>
            <p:ph type="ftr" sz="quarter" idx="11"/>
          </p:nvPr>
        </p:nvSpPr>
        <p:spPr/>
        <p:txBody>
          <a:bodyPr/>
          <a:lstStyle/>
          <a:p>
            <a:pPr>
              <a:defRPr/>
            </a:pPr>
            <a:endParaRPr lang="hr-HR">
              <a:solidFill>
                <a:srgbClr val="FFFFFF"/>
              </a:solidFill>
            </a:endParaRPr>
          </a:p>
        </p:txBody>
      </p:sp>
      <p:sp>
        <p:nvSpPr>
          <p:cNvPr id="7" name="Slide Number Placeholder 6"/>
          <p:cNvSpPr>
            <a:spLocks noGrp="1"/>
          </p:cNvSpPr>
          <p:nvPr>
            <p:ph type="sldNum" sz="quarter" idx="12"/>
          </p:nvPr>
        </p:nvSpPr>
        <p:spPr/>
        <p:txBody>
          <a:bodyPr/>
          <a:lstStyle/>
          <a:p>
            <a:pPr>
              <a:defRPr/>
            </a:pPr>
            <a:fld id="{74F586AD-C3B7-4DB7-9B50-7BED8E571B1B}" type="slidenum">
              <a:rPr lang="hr-HR" smtClean="0">
                <a:solidFill>
                  <a:srgbClr val="FFFFFF"/>
                </a:solidFill>
              </a:rPr>
              <a:pPr>
                <a:defRPr/>
              </a:pPr>
              <a:t>‹#›</a:t>
            </a:fld>
            <a:endParaRPr lang="hr-HR">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F99CEE84-F85C-40A9-8DEF-8B2CD4480E3D}" type="datetimeFigureOut">
              <a:rPr lang="sr-Latn-CS" smtClean="0">
                <a:solidFill>
                  <a:srgbClr val="FFFFFF"/>
                </a:solidFill>
              </a:rPr>
              <a:pPr>
                <a:defRPr/>
              </a:pPr>
              <a:t>16.10.2013</a:t>
            </a:fld>
            <a:endParaRPr lang="hr-HR">
              <a:solidFill>
                <a:srgbClr val="FFFFFF"/>
              </a:solidFill>
            </a:endParaRPr>
          </a:p>
        </p:txBody>
      </p:sp>
      <p:sp>
        <p:nvSpPr>
          <p:cNvPr id="8" name="Footer Placeholder 7"/>
          <p:cNvSpPr>
            <a:spLocks noGrp="1"/>
          </p:cNvSpPr>
          <p:nvPr>
            <p:ph type="ftr" sz="quarter" idx="11"/>
          </p:nvPr>
        </p:nvSpPr>
        <p:spPr/>
        <p:txBody>
          <a:bodyPr/>
          <a:lstStyle/>
          <a:p>
            <a:pPr>
              <a:defRPr/>
            </a:pPr>
            <a:endParaRPr lang="hr-HR">
              <a:solidFill>
                <a:srgbClr val="FFFFFF"/>
              </a:solidFill>
            </a:endParaRPr>
          </a:p>
        </p:txBody>
      </p:sp>
      <p:sp>
        <p:nvSpPr>
          <p:cNvPr id="9" name="Slide Number Placeholder 8"/>
          <p:cNvSpPr>
            <a:spLocks noGrp="1"/>
          </p:cNvSpPr>
          <p:nvPr>
            <p:ph type="sldNum" sz="quarter" idx="12"/>
          </p:nvPr>
        </p:nvSpPr>
        <p:spPr/>
        <p:txBody>
          <a:bodyPr/>
          <a:lstStyle/>
          <a:p>
            <a:pPr>
              <a:defRPr/>
            </a:pPr>
            <a:fld id="{B81AAC4F-64F8-4403-ACA4-E39088ECF574}" type="slidenum">
              <a:rPr lang="hr-HR" smtClean="0">
                <a:solidFill>
                  <a:srgbClr val="FFFFFF"/>
                </a:solidFill>
              </a:rPr>
              <a:pPr>
                <a:defRPr/>
              </a:pPr>
              <a:t>‹#›</a:t>
            </a:fld>
            <a:endParaRPr lang="hr-HR">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99B747E9-68A7-4F24-A0EB-1DC53421B3DC}" type="datetimeFigureOut">
              <a:rPr lang="sr-Latn-CS" smtClean="0">
                <a:solidFill>
                  <a:srgbClr val="FFFFFF"/>
                </a:solidFill>
              </a:rPr>
              <a:pPr>
                <a:defRPr/>
              </a:pPr>
              <a:t>16.10.2013</a:t>
            </a:fld>
            <a:endParaRPr lang="hr-HR">
              <a:solidFill>
                <a:srgbClr val="FFFFFF"/>
              </a:solidFill>
            </a:endParaRPr>
          </a:p>
        </p:txBody>
      </p:sp>
      <p:sp>
        <p:nvSpPr>
          <p:cNvPr id="4" name="Footer Placeholder 3"/>
          <p:cNvSpPr>
            <a:spLocks noGrp="1"/>
          </p:cNvSpPr>
          <p:nvPr>
            <p:ph type="ftr" sz="quarter" idx="11"/>
          </p:nvPr>
        </p:nvSpPr>
        <p:spPr/>
        <p:txBody>
          <a:bodyPr/>
          <a:lstStyle/>
          <a:p>
            <a:pPr>
              <a:defRPr/>
            </a:pPr>
            <a:endParaRPr lang="hr-HR">
              <a:solidFill>
                <a:srgbClr val="FFFFFF"/>
              </a:solidFill>
            </a:endParaRPr>
          </a:p>
        </p:txBody>
      </p:sp>
      <p:sp>
        <p:nvSpPr>
          <p:cNvPr id="5" name="Slide Number Placeholder 4"/>
          <p:cNvSpPr>
            <a:spLocks noGrp="1"/>
          </p:cNvSpPr>
          <p:nvPr>
            <p:ph type="sldNum" sz="quarter" idx="12"/>
          </p:nvPr>
        </p:nvSpPr>
        <p:spPr/>
        <p:txBody>
          <a:bodyPr/>
          <a:lstStyle/>
          <a:p>
            <a:pPr>
              <a:defRPr/>
            </a:pPr>
            <a:fld id="{563F53B4-5E21-49AF-BC22-F1FD89B8837C}" type="slidenum">
              <a:rPr lang="hr-HR" smtClean="0">
                <a:solidFill>
                  <a:srgbClr val="FFFFFF"/>
                </a:solidFill>
              </a:rPr>
              <a:pPr>
                <a:defRPr/>
              </a:pPr>
              <a:t>‹#›</a:t>
            </a:fld>
            <a:endParaRPr lang="hr-HR">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FD37249-A849-4D52-8C0A-8189520823F5}" type="datetimeFigureOut">
              <a:rPr lang="sr-Latn-CS" smtClean="0">
                <a:solidFill>
                  <a:srgbClr val="FFFFFF"/>
                </a:solidFill>
              </a:rPr>
              <a:pPr>
                <a:defRPr/>
              </a:pPr>
              <a:t>16.10.2013</a:t>
            </a:fld>
            <a:endParaRPr lang="hr-HR">
              <a:solidFill>
                <a:srgbClr val="FFFFFF"/>
              </a:solidFill>
            </a:endParaRPr>
          </a:p>
        </p:txBody>
      </p:sp>
      <p:sp>
        <p:nvSpPr>
          <p:cNvPr id="3" name="Footer Placeholder 2"/>
          <p:cNvSpPr>
            <a:spLocks noGrp="1"/>
          </p:cNvSpPr>
          <p:nvPr>
            <p:ph type="ftr" sz="quarter" idx="11"/>
          </p:nvPr>
        </p:nvSpPr>
        <p:spPr/>
        <p:txBody>
          <a:bodyPr/>
          <a:lstStyle/>
          <a:p>
            <a:pPr>
              <a:defRPr/>
            </a:pPr>
            <a:endParaRPr lang="hr-HR">
              <a:solidFill>
                <a:srgbClr val="FFFFFF"/>
              </a:solidFill>
            </a:endParaRPr>
          </a:p>
        </p:txBody>
      </p:sp>
      <p:sp>
        <p:nvSpPr>
          <p:cNvPr id="4" name="Slide Number Placeholder 3"/>
          <p:cNvSpPr>
            <a:spLocks noGrp="1"/>
          </p:cNvSpPr>
          <p:nvPr>
            <p:ph type="sldNum" sz="quarter" idx="12"/>
          </p:nvPr>
        </p:nvSpPr>
        <p:spPr/>
        <p:txBody>
          <a:bodyPr/>
          <a:lstStyle/>
          <a:p>
            <a:pPr>
              <a:defRPr/>
            </a:pPr>
            <a:fld id="{171777EF-E637-45BB-BFF2-F1A7B36A5911}" type="slidenum">
              <a:rPr lang="hr-HR" smtClean="0">
                <a:solidFill>
                  <a:srgbClr val="FFFFFF"/>
                </a:solidFill>
              </a:rPr>
              <a:pPr>
                <a:defRPr/>
              </a:pPr>
              <a:t>‹#›</a:t>
            </a:fld>
            <a:endParaRPr lang="hr-HR">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68F12714-F2BF-4FF6-BCF2-EBB16376D43B}" type="datetimeFigureOut">
              <a:rPr lang="sr-Latn-CS" smtClean="0">
                <a:solidFill>
                  <a:srgbClr val="FFFFFF"/>
                </a:solidFill>
              </a:rPr>
              <a:pPr>
                <a:defRPr/>
              </a:pPr>
              <a:t>16.10.2013</a:t>
            </a:fld>
            <a:endParaRPr lang="hr-HR">
              <a:solidFill>
                <a:srgbClr val="FFFFFF"/>
              </a:solidFill>
            </a:endParaRPr>
          </a:p>
        </p:txBody>
      </p:sp>
      <p:sp>
        <p:nvSpPr>
          <p:cNvPr id="6" name="Footer Placeholder 5"/>
          <p:cNvSpPr>
            <a:spLocks noGrp="1"/>
          </p:cNvSpPr>
          <p:nvPr>
            <p:ph type="ftr" sz="quarter" idx="11"/>
          </p:nvPr>
        </p:nvSpPr>
        <p:spPr/>
        <p:txBody>
          <a:bodyPr/>
          <a:lstStyle/>
          <a:p>
            <a:pPr>
              <a:defRPr/>
            </a:pPr>
            <a:endParaRPr lang="hr-HR">
              <a:solidFill>
                <a:srgbClr val="FFFFFF"/>
              </a:solidFill>
            </a:endParaRPr>
          </a:p>
        </p:txBody>
      </p:sp>
      <p:sp>
        <p:nvSpPr>
          <p:cNvPr id="7" name="Slide Number Placeholder 6"/>
          <p:cNvSpPr>
            <a:spLocks noGrp="1"/>
          </p:cNvSpPr>
          <p:nvPr>
            <p:ph type="sldNum" sz="quarter" idx="12"/>
          </p:nvPr>
        </p:nvSpPr>
        <p:spPr/>
        <p:txBody>
          <a:bodyPr/>
          <a:lstStyle/>
          <a:p>
            <a:pPr>
              <a:defRPr/>
            </a:pPr>
            <a:fld id="{24859439-9872-42A3-9EBD-A9CC52103BEC}" type="slidenum">
              <a:rPr lang="hr-HR" smtClean="0">
                <a:solidFill>
                  <a:srgbClr val="FFFFFF"/>
                </a:solidFill>
              </a:rPr>
              <a:pPr>
                <a:defRPr/>
              </a:pPr>
              <a:t>‹#›</a:t>
            </a:fld>
            <a:endParaRPr lang="hr-HR">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87E0ED0A-1EF5-4626-9B2D-2A6AEDED35D8}" type="datetimeFigureOut">
              <a:rPr lang="sr-Latn-CS" smtClean="0">
                <a:solidFill>
                  <a:srgbClr val="FFFFFF"/>
                </a:solidFill>
              </a:rPr>
              <a:pPr>
                <a:defRPr/>
              </a:pPr>
              <a:t>16.10.2013</a:t>
            </a:fld>
            <a:endParaRPr lang="hr-HR">
              <a:solidFill>
                <a:srgbClr val="FFFFFF"/>
              </a:solidFill>
            </a:endParaRPr>
          </a:p>
        </p:txBody>
      </p:sp>
      <p:sp>
        <p:nvSpPr>
          <p:cNvPr id="6" name="Footer Placeholder 5"/>
          <p:cNvSpPr>
            <a:spLocks noGrp="1"/>
          </p:cNvSpPr>
          <p:nvPr>
            <p:ph type="ftr" sz="quarter" idx="11"/>
          </p:nvPr>
        </p:nvSpPr>
        <p:spPr/>
        <p:txBody>
          <a:bodyPr/>
          <a:lstStyle/>
          <a:p>
            <a:pPr>
              <a:defRPr/>
            </a:pPr>
            <a:endParaRPr lang="hr-HR">
              <a:solidFill>
                <a:srgbClr val="FFFFFF"/>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7CD691B3-2535-45BF-B9D9-B5CF0E939417}" type="slidenum">
              <a:rPr lang="hr-HR" smtClean="0">
                <a:solidFill>
                  <a:srgbClr val="FFFFFF"/>
                </a:solidFill>
              </a:rPr>
              <a:pPr>
                <a:defRPr/>
              </a:pPr>
              <a:t>‹#›</a:t>
            </a:fld>
            <a:endParaRPr lang="hr-HR">
              <a:solidFill>
                <a:srgbClr val="FFFFFF"/>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1377C3D-7BB2-4D23-9D10-616807B37D36}" type="datetimeFigureOut">
              <a:rPr lang="sr-Latn-CS" smtClean="0"/>
              <a:pPr/>
              <a:t>16.10.2013</a:t>
            </a:fld>
            <a:endParaRPr lang="hr-H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hr-H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3C03A18-1BE2-487D-92D8-585057AF460F}" type="slidenum">
              <a:rPr lang="hr-HR" smtClean="0"/>
              <a:pPr/>
              <a:t>‹#›</a:t>
            </a:fld>
            <a:endParaRPr lang="hr-H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mn-lt"/>
              </a:defRPr>
            </a:lvl1pPr>
          </a:lstStyle>
          <a:p>
            <a:pPr>
              <a:defRPr/>
            </a:pPr>
            <a:fld id="{98828AE8-187E-4A3F-8D61-DFC092867A25}" type="datetimeFigureOut">
              <a:rPr lang="sr-Latn-CS"/>
              <a:pPr>
                <a:defRPr/>
              </a:pPr>
              <a:t>16.10.2013</a:t>
            </a:fld>
            <a:endParaRPr lang="hr-H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mn-lt"/>
              </a:defRPr>
            </a:lvl1pPr>
          </a:lstStyle>
          <a:p>
            <a:pPr>
              <a:defRPr/>
            </a:pPr>
            <a:endParaRPr lang="hr-H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rgbClr val="04617B">
                    <a:shade val="90000"/>
                  </a:srgbClr>
                </a:solidFill>
                <a:latin typeface="+mn-lt"/>
              </a:defRPr>
            </a:lvl1pPr>
          </a:lstStyle>
          <a:p>
            <a:pPr>
              <a:defRPr/>
            </a:pPr>
            <a:fld id="{62E8A03C-3AA2-4A3E-9CCF-C505A46E80A2}" type="slidenum">
              <a:rPr lang="hr-HR"/>
              <a:pPr>
                <a:defRPr/>
              </a:pPr>
              <a:t>‹#›</a:t>
            </a:fld>
            <a:endParaRPr lang="hr-H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endParaRPr>
            </a:p>
          </p:txBody>
        </p:sp>
      </p:grpSp>
    </p:spTree>
    <p:extLst>
      <p:ext uri="{BB962C8B-B14F-4D97-AF65-F5344CB8AC3E}">
        <p14:creationId xmlns:p14="http://schemas.microsoft.com/office/powerpoint/2010/main" val="402235807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r-H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hr-HR"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hr-HR"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89E3FE7-5851-474E-A6DE-533C435A7065}" type="slidenum">
              <a:rPr lang="hr-HR" smtClean="0">
                <a:solidFill>
                  <a:srgbClr val="000000"/>
                </a:solidFill>
              </a:rPr>
              <a:pPr fontAlgn="base">
                <a:spcBef>
                  <a:spcPct val="0"/>
                </a:spcBef>
                <a:spcAft>
                  <a:spcPct val="0"/>
                </a:spcAft>
              </a:pPr>
              <a:t>‹#›</a:t>
            </a:fld>
            <a:endParaRPr lang="hr-HR" smtClean="0">
              <a:solidFill>
                <a:srgbClr val="000000"/>
              </a:solidFill>
            </a:endParaRPr>
          </a:p>
        </p:txBody>
      </p:sp>
    </p:spTree>
    <p:extLst>
      <p:ext uri="{BB962C8B-B14F-4D97-AF65-F5344CB8AC3E}">
        <p14:creationId xmlns:p14="http://schemas.microsoft.com/office/powerpoint/2010/main" val="225933461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27.png"/><Relationship Id="rId4" Type="http://schemas.openxmlformats.org/officeDocument/2006/relationships/image" Target="../media/image26.emf"/></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27.png"/><Relationship Id="rId4" Type="http://schemas.openxmlformats.org/officeDocument/2006/relationships/image" Target="../media/image28.emf"/></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5.xml"/><Relationship Id="rId1" Type="http://schemas.openxmlformats.org/officeDocument/2006/relationships/vmlDrawing" Target="../drawings/vmlDrawing5.vml"/><Relationship Id="rId5" Type="http://schemas.openxmlformats.org/officeDocument/2006/relationships/image" Target="../media/image27.png"/><Relationship Id="rId4" Type="http://schemas.openxmlformats.org/officeDocument/2006/relationships/image" Target="../media/image29.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5.xml"/><Relationship Id="rId1" Type="http://schemas.openxmlformats.org/officeDocument/2006/relationships/vmlDrawing" Target="../drawings/vmlDrawing6.vml"/><Relationship Id="rId5" Type="http://schemas.openxmlformats.org/officeDocument/2006/relationships/image" Target="../media/image30.emf"/><Relationship Id="rId4" Type="http://schemas.openxmlformats.org/officeDocument/2006/relationships/oleObject" Target="../embeddings/Microsoft_Excel_97-2003_Worksheet1.xls"/></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0"/>
              </a:spcBef>
              <a:spcAft>
                <a:spcPct val="0"/>
              </a:spcAft>
              <a:defRPr sz="1200">
                <a:solidFill>
                  <a:schemeClr val="tx1"/>
                </a:solidFill>
                <a:latin typeface="Tahoma" pitchFamily="34" charset="0"/>
              </a:defRPr>
            </a:lvl6pPr>
            <a:lvl7pPr marL="2971800" indent="-228600" eaLnBrk="0" fontAlgn="base" hangingPunct="0">
              <a:spcBef>
                <a:spcPct val="0"/>
              </a:spcBef>
              <a:spcAft>
                <a:spcPct val="0"/>
              </a:spcAft>
              <a:defRPr sz="1200">
                <a:solidFill>
                  <a:schemeClr val="tx1"/>
                </a:solidFill>
                <a:latin typeface="Tahoma" pitchFamily="34" charset="0"/>
              </a:defRPr>
            </a:lvl7pPr>
            <a:lvl8pPr marL="3429000" indent="-228600" eaLnBrk="0" fontAlgn="base" hangingPunct="0">
              <a:spcBef>
                <a:spcPct val="0"/>
              </a:spcBef>
              <a:spcAft>
                <a:spcPct val="0"/>
              </a:spcAft>
              <a:defRPr sz="1200">
                <a:solidFill>
                  <a:schemeClr val="tx1"/>
                </a:solidFill>
                <a:latin typeface="Tahoma" pitchFamily="34" charset="0"/>
              </a:defRPr>
            </a:lvl8pPr>
            <a:lvl9pPr marL="3886200" indent="-228600" eaLnBrk="0" fontAlgn="base" hangingPunct="0">
              <a:spcBef>
                <a:spcPct val="0"/>
              </a:spcBef>
              <a:spcAft>
                <a:spcPct val="0"/>
              </a:spcAft>
              <a:defRPr sz="1200">
                <a:solidFill>
                  <a:schemeClr val="tx1"/>
                </a:solidFill>
                <a:latin typeface="Tahoma" pitchFamily="34" charset="0"/>
              </a:defRPr>
            </a:lvl9pPr>
          </a:lstStyle>
          <a:p>
            <a:pPr eaLnBrk="1" hangingPunct="1"/>
            <a:fld id="{B1BC3323-ACD8-4916-81BC-4DF30D2C3CA4}" type="slidenum">
              <a:rPr lang="hr-HR" sz="1400" smtClean="0">
                <a:solidFill>
                  <a:srgbClr val="FFFFFF"/>
                </a:solidFill>
                <a:effectLst/>
                <a:latin typeface="Arial" charset="0"/>
              </a:rPr>
              <a:pPr eaLnBrk="1" hangingPunct="1"/>
              <a:t>1</a:t>
            </a:fld>
            <a:endParaRPr lang="hr-HR" sz="1400" smtClean="0">
              <a:solidFill>
                <a:srgbClr val="FFFFFF"/>
              </a:solidFill>
              <a:effectLst/>
              <a:latin typeface="Arial" charset="0"/>
            </a:endParaRPr>
          </a:p>
        </p:txBody>
      </p:sp>
      <p:sp>
        <p:nvSpPr>
          <p:cNvPr id="2050" name="Rectangle 2"/>
          <p:cNvSpPr>
            <a:spLocks noGrp="1" noChangeArrowheads="1"/>
          </p:cNvSpPr>
          <p:nvPr>
            <p:ph type="ctrTitle" idx="4294967295"/>
          </p:nvPr>
        </p:nvSpPr>
        <p:spPr>
          <a:xfrm>
            <a:off x="899592" y="260648"/>
            <a:ext cx="6624637" cy="792088"/>
          </a:xfrm>
        </p:spPr>
        <p:txBody>
          <a:bodyPr/>
          <a:lstStyle/>
          <a:p>
            <a:pPr algn="ctr" eaLnBrk="1" hangingPunct="1">
              <a:defRPr/>
            </a:pPr>
            <a:r>
              <a:rPr lang="hr-HR" sz="2000" b="1" dirty="0" smtClean="0">
                <a:solidFill>
                  <a:schemeClr val="accent2"/>
                </a:solidFill>
              </a:rPr>
              <a:t>        Listopad 2013. </a:t>
            </a:r>
          </a:p>
        </p:txBody>
      </p:sp>
      <p:sp>
        <p:nvSpPr>
          <p:cNvPr id="10244" name="WordArt 5"/>
          <p:cNvSpPr>
            <a:spLocks noChangeArrowheads="1" noChangeShapeType="1" noTextEdit="1"/>
          </p:cNvSpPr>
          <p:nvPr/>
        </p:nvSpPr>
        <p:spPr bwMode="auto">
          <a:xfrm>
            <a:off x="2416477" y="5445125"/>
            <a:ext cx="4464050" cy="9286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pl-PL" sz="2800" kern="10" dirty="0" smtClean="0">
                <a:solidFill>
                  <a:schemeClr val="accent1">
                    <a:lumMod val="75000"/>
                  </a:schemeClr>
                </a:solidFill>
                <a:effectLst>
                  <a:outerShdw dist="35921" dir="2700000" algn="ctr" rotWithShape="0">
                    <a:srgbClr val="C0C0C0"/>
                  </a:outerShdw>
                </a:effectLst>
                <a:latin typeface="Impact"/>
              </a:rPr>
              <a:t>GRAD ZAGREB</a:t>
            </a:r>
          </a:p>
          <a:p>
            <a:pPr algn="ctr" fontAlgn="base">
              <a:spcBef>
                <a:spcPct val="0"/>
              </a:spcBef>
              <a:spcAft>
                <a:spcPct val="0"/>
              </a:spcAft>
            </a:pPr>
            <a:r>
              <a:rPr lang="pl-PL" sz="2800" kern="10" dirty="0" smtClean="0">
                <a:solidFill>
                  <a:schemeClr val="accent1">
                    <a:lumMod val="75000"/>
                  </a:schemeClr>
                </a:solidFill>
                <a:effectLst>
                  <a:outerShdw dist="35921" dir="2700000" algn="ctr" rotWithShape="0">
                    <a:srgbClr val="C0C0C0"/>
                  </a:outerShdw>
                </a:effectLst>
                <a:latin typeface="Impact"/>
              </a:rPr>
              <a:t>Gradski ured za gospodarstvo, rad i </a:t>
            </a:r>
            <a:r>
              <a:rPr lang="pl-PL" sz="2800" kern="10" dirty="0">
                <a:solidFill>
                  <a:schemeClr val="accent1">
                    <a:lumMod val="75000"/>
                  </a:schemeClr>
                </a:solidFill>
                <a:effectLst>
                  <a:outerShdw dist="35921" dir="2700000" algn="ctr" rotWithShape="0">
                    <a:srgbClr val="C0C0C0"/>
                  </a:outerShdw>
                </a:effectLst>
                <a:latin typeface="Impact"/>
              </a:rPr>
              <a:t>poduzetništvo</a:t>
            </a:r>
            <a:endParaRPr lang="hr-HR" sz="2800" kern="10" dirty="0">
              <a:solidFill>
                <a:schemeClr val="accent1">
                  <a:lumMod val="75000"/>
                </a:schemeClr>
              </a:solidFill>
              <a:effectLst>
                <a:outerShdw dist="35921" dir="2700000" algn="ctr" rotWithShape="0">
                  <a:srgbClr val="C0C0C0"/>
                </a:outerShdw>
              </a:effectLst>
              <a:latin typeface="Impact"/>
            </a:endParaRPr>
          </a:p>
        </p:txBody>
      </p:sp>
      <p:pic>
        <p:nvPicPr>
          <p:cNvPr id="10245" name="Picture 6" descr="grb grada 4x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412776"/>
            <a:ext cx="2856656" cy="350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907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0"/>
              </a:spcBef>
              <a:spcAft>
                <a:spcPct val="0"/>
              </a:spcAft>
              <a:defRPr sz="1200">
                <a:solidFill>
                  <a:schemeClr val="tx1"/>
                </a:solidFill>
                <a:latin typeface="Tahoma" pitchFamily="34" charset="0"/>
              </a:defRPr>
            </a:lvl6pPr>
            <a:lvl7pPr marL="2971800" indent="-228600" eaLnBrk="0" fontAlgn="base" hangingPunct="0">
              <a:spcBef>
                <a:spcPct val="0"/>
              </a:spcBef>
              <a:spcAft>
                <a:spcPct val="0"/>
              </a:spcAft>
              <a:defRPr sz="1200">
                <a:solidFill>
                  <a:schemeClr val="tx1"/>
                </a:solidFill>
                <a:latin typeface="Tahoma" pitchFamily="34" charset="0"/>
              </a:defRPr>
            </a:lvl7pPr>
            <a:lvl8pPr marL="3429000" indent="-228600" eaLnBrk="0" fontAlgn="base" hangingPunct="0">
              <a:spcBef>
                <a:spcPct val="0"/>
              </a:spcBef>
              <a:spcAft>
                <a:spcPct val="0"/>
              </a:spcAft>
              <a:defRPr sz="1200">
                <a:solidFill>
                  <a:schemeClr val="tx1"/>
                </a:solidFill>
                <a:latin typeface="Tahoma" pitchFamily="34" charset="0"/>
              </a:defRPr>
            </a:lvl8pPr>
            <a:lvl9pPr marL="3886200" indent="-228600" eaLnBrk="0" fontAlgn="base" hangingPunct="0">
              <a:spcBef>
                <a:spcPct val="0"/>
              </a:spcBef>
              <a:spcAft>
                <a:spcPct val="0"/>
              </a:spcAft>
              <a:defRPr sz="1200">
                <a:solidFill>
                  <a:schemeClr val="tx1"/>
                </a:solidFill>
                <a:latin typeface="Tahoma" pitchFamily="34" charset="0"/>
              </a:defRPr>
            </a:lvl9pPr>
          </a:lstStyle>
          <a:p>
            <a:pPr eaLnBrk="1" hangingPunct="1"/>
            <a:fld id="{F310B755-F935-4278-B585-26A920AC9C9C}" type="slidenum">
              <a:rPr lang="hr-HR" sz="1400" smtClean="0">
                <a:effectLst/>
                <a:latin typeface="Arial" charset="0"/>
              </a:rPr>
              <a:pPr eaLnBrk="1" hangingPunct="1"/>
              <a:t>10</a:t>
            </a:fld>
            <a:endParaRPr lang="hr-HR" sz="1400" smtClean="0">
              <a:effectLst/>
              <a:latin typeface="Arial" charset="0"/>
            </a:endParaRPr>
          </a:p>
        </p:txBody>
      </p:sp>
      <p:sp>
        <p:nvSpPr>
          <p:cNvPr id="16387" name="Rectangle 2"/>
          <p:cNvSpPr>
            <a:spLocks noGrp="1" noChangeArrowheads="1"/>
          </p:cNvSpPr>
          <p:nvPr>
            <p:ph type="title" idx="4294967295"/>
          </p:nvPr>
        </p:nvSpPr>
        <p:spPr/>
        <p:txBody>
          <a:bodyPr/>
          <a:lstStyle/>
          <a:p>
            <a:pPr eaLnBrk="1" hangingPunct="1">
              <a:defRPr/>
            </a:pPr>
            <a:r>
              <a:rPr lang="hr-HR" sz="4800" b="1" u="sng" dirty="0" smtClean="0">
                <a:solidFill>
                  <a:schemeClr val="accent2"/>
                </a:solidFill>
              </a:rPr>
              <a:t>Investiranje</a:t>
            </a:r>
          </a:p>
        </p:txBody>
      </p:sp>
      <p:sp>
        <p:nvSpPr>
          <p:cNvPr id="16388" name="Rectangle 3"/>
          <p:cNvSpPr>
            <a:spLocks noGrp="1" noChangeArrowheads="1"/>
          </p:cNvSpPr>
          <p:nvPr>
            <p:ph type="body" idx="4294967295"/>
          </p:nvPr>
        </p:nvSpPr>
        <p:spPr>
          <a:xfrm>
            <a:off x="611188" y="2060848"/>
            <a:ext cx="8229600" cy="4093890"/>
          </a:xfrm>
        </p:spPr>
        <p:txBody>
          <a:bodyPr/>
          <a:lstStyle/>
          <a:p>
            <a:pPr marL="0" indent="0">
              <a:spcBef>
                <a:spcPct val="0"/>
              </a:spcBef>
              <a:buNone/>
              <a:defRPr/>
            </a:pPr>
            <a:r>
              <a:rPr lang="hr-HR" sz="3200" b="1" dirty="0">
                <a:solidFill>
                  <a:schemeClr val="accent2"/>
                </a:solidFill>
                <a:latin typeface="+mj-lt"/>
                <a:ea typeface="+mj-ea"/>
                <a:cs typeface="+mj-cs"/>
              </a:rPr>
              <a:t>Investicijska politika</a:t>
            </a:r>
          </a:p>
          <a:p>
            <a:pPr>
              <a:defRPr/>
            </a:pPr>
            <a:r>
              <a:rPr lang="hr-HR" sz="3200" dirty="0">
                <a:solidFill>
                  <a:schemeClr val="accent1">
                    <a:lumMod val="50000"/>
                  </a:schemeClr>
                </a:solidFill>
                <a:latin typeface="+mj-lt"/>
              </a:rPr>
              <a:t>izdvajanje znatnih sredstava za izgradnju objekata komunalne infrastrukture i opremu</a:t>
            </a:r>
          </a:p>
          <a:p>
            <a:pPr>
              <a:defRPr/>
            </a:pPr>
            <a:r>
              <a:rPr lang="hr-HR" sz="3200" dirty="0">
                <a:solidFill>
                  <a:schemeClr val="accent1">
                    <a:lumMod val="50000"/>
                  </a:schemeClr>
                </a:solidFill>
                <a:latin typeface="+mj-lt"/>
              </a:rPr>
              <a:t>izvori financiranja: Proračun, sredstva pravnih subjekata u vlasništvu Grada, međunarodno tržište kapitala, model javno-privatnog partnerstva i koncesije</a:t>
            </a:r>
          </a:p>
        </p:txBody>
      </p:sp>
      <p:pic>
        <p:nvPicPr>
          <p:cNvPr id="20485" name="Picture 5" descr="grb grada 4x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188913"/>
            <a:ext cx="6889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5069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0"/>
              </a:spcBef>
              <a:spcAft>
                <a:spcPct val="0"/>
              </a:spcAft>
              <a:defRPr sz="1200">
                <a:solidFill>
                  <a:schemeClr val="tx1"/>
                </a:solidFill>
                <a:latin typeface="Tahoma" pitchFamily="34" charset="0"/>
              </a:defRPr>
            </a:lvl6pPr>
            <a:lvl7pPr marL="2971800" indent="-228600" eaLnBrk="0" fontAlgn="base" hangingPunct="0">
              <a:spcBef>
                <a:spcPct val="0"/>
              </a:spcBef>
              <a:spcAft>
                <a:spcPct val="0"/>
              </a:spcAft>
              <a:defRPr sz="1200">
                <a:solidFill>
                  <a:schemeClr val="tx1"/>
                </a:solidFill>
                <a:latin typeface="Tahoma" pitchFamily="34" charset="0"/>
              </a:defRPr>
            </a:lvl7pPr>
            <a:lvl8pPr marL="3429000" indent="-228600" eaLnBrk="0" fontAlgn="base" hangingPunct="0">
              <a:spcBef>
                <a:spcPct val="0"/>
              </a:spcBef>
              <a:spcAft>
                <a:spcPct val="0"/>
              </a:spcAft>
              <a:defRPr sz="1200">
                <a:solidFill>
                  <a:schemeClr val="tx1"/>
                </a:solidFill>
                <a:latin typeface="Tahoma" pitchFamily="34" charset="0"/>
              </a:defRPr>
            </a:lvl8pPr>
            <a:lvl9pPr marL="3886200" indent="-228600" eaLnBrk="0" fontAlgn="base" hangingPunct="0">
              <a:spcBef>
                <a:spcPct val="0"/>
              </a:spcBef>
              <a:spcAft>
                <a:spcPct val="0"/>
              </a:spcAft>
              <a:defRPr sz="1200">
                <a:solidFill>
                  <a:schemeClr val="tx1"/>
                </a:solidFill>
                <a:latin typeface="Tahoma" pitchFamily="34" charset="0"/>
              </a:defRPr>
            </a:lvl9pPr>
          </a:lstStyle>
          <a:p>
            <a:pPr eaLnBrk="1" hangingPunct="1"/>
            <a:fld id="{3EBEE493-2036-4816-8F97-312D78D95EC8}" type="slidenum">
              <a:rPr lang="hr-HR" sz="1400" smtClean="0">
                <a:effectLst/>
                <a:latin typeface="Arial" charset="0"/>
              </a:rPr>
              <a:pPr eaLnBrk="1" hangingPunct="1"/>
              <a:t>11</a:t>
            </a:fld>
            <a:endParaRPr lang="hr-HR" sz="1400" smtClean="0">
              <a:effectLst/>
              <a:latin typeface="Arial" charset="0"/>
            </a:endParaRPr>
          </a:p>
        </p:txBody>
      </p:sp>
      <p:sp>
        <p:nvSpPr>
          <p:cNvPr id="17411" name="Rectangle 4"/>
          <p:cNvSpPr>
            <a:spLocks noGrp="1" noChangeArrowheads="1"/>
          </p:cNvSpPr>
          <p:nvPr>
            <p:ph type="title" idx="4294967295"/>
          </p:nvPr>
        </p:nvSpPr>
        <p:spPr>
          <a:xfrm>
            <a:off x="611188" y="1052513"/>
            <a:ext cx="7869237" cy="792311"/>
          </a:xfrm>
        </p:spPr>
        <p:txBody>
          <a:bodyPr/>
          <a:lstStyle/>
          <a:p>
            <a:pPr eaLnBrk="1" hangingPunct="1">
              <a:buFontTx/>
              <a:buChar char="•"/>
              <a:defRPr/>
            </a:pPr>
            <a:r>
              <a:rPr lang="hr-HR" sz="3200" b="1" dirty="0" smtClean="0">
                <a:solidFill>
                  <a:schemeClr val="tx1"/>
                </a:solidFill>
              </a:rPr>
              <a:t> </a:t>
            </a:r>
            <a:r>
              <a:rPr lang="hr-HR" sz="3600" b="1" dirty="0" smtClean="0">
                <a:solidFill>
                  <a:schemeClr val="accent2"/>
                </a:solidFill>
              </a:rPr>
              <a:t>Kreditni rejting</a:t>
            </a:r>
          </a:p>
        </p:txBody>
      </p:sp>
      <p:sp>
        <p:nvSpPr>
          <p:cNvPr id="60419" name="Rectangle 3"/>
          <p:cNvSpPr>
            <a:spLocks noGrp="1" noChangeArrowheads="1"/>
          </p:cNvSpPr>
          <p:nvPr>
            <p:ph type="body" idx="4294967295"/>
          </p:nvPr>
        </p:nvSpPr>
        <p:spPr>
          <a:xfrm>
            <a:off x="179388" y="2276872"/>
            <a:ext cx="8002587" cy="3777853"/>
          </a:xfrm>
        </p:spPr>
        <p:txBody>
          <a:bodyPr>
            <a:normAutofit fontScale="85000" lnSpcReduction="20000"/>
          </a:bodyPr>
          <a:lstStyle/>
          <a:p>
            <a:pPr eaLnBrk="1" hangingPunct="1">
              <a:lnSpc>
                <a:spcPct val="80000"/>
              </a:lnSpc>
              <a:buFontTx/>
              <a:buNone/>
              <a:defRPr/>
            </a:pPr>
            <a:endParaRPr lang="hr-HR" sz="2400" b="1" dirty="0" smtClean="0"/>
          </a:p>
          <a:p>
            <a:pPr>
              <a:lnSpc>
                <a:spcPct val="80000"/>
              </a:lnSpc>
              <a:defRPr/>
            </a:pPr>
            <a:r>
              <a:rPr lang="hr-HR" sz="2400" dirty="0" smtClean="0"/>
              <a:t>   </a:t>
            </a:r>
            <a:r>
              <a:rPr lang="hr-HR" sz="3500" dirty="0">
                <a:solidFill>
                  <a:schemeClr val="accent1">
                    <a:lumMod val="50000"/>
                  </a:schemeClr>
                </a:solidFill>
                <a:latin typeface="+mj-lt"/>
              </a:rPr>
              <a:t>Agencija Standard&amp;</a:t>
            </a:r>
            <a:r>
              <a:rPr lang="hr-HR" sz="3500" dirty="0" err="1">
                <a:solidFill>
                  <a:schemeClr val="accent1">
                    <a:lumMod val="50000"/>
                  </a:schemeClr>
                </a:solidFill>
                <a:latin typeface="+mj-lt"/>
              </a:rPr>
              <a:t>Poor</a:t>
            </a:r>
            <a:r>
              <a:rPr lang="hr-HR" sz="3500" dirty="0">
                <a:solidFill>
                  <a:schemeClr val="accent1">
                    <a:lumMod val="50000"/>
                  </a:schemeClr>
                </a:solidFill>
                <a:latin typeface="+mj-lt"/>
              </a:rPr>
              <a:t>’s*:</a:t>
            </a:r>
          </a:p>
          <a:p>
            <a:pPr marL="0" indent="0">
              <a:lnSpc>
                <a:spcPct val="80000"/>
              </a:lnSpc>
              <a:buNone/>
              <a:defRPr/>
            </a:pPr>
            <a:r>
              <a:rPr lang="hr-HR" sz="3500" dirty="0" smtClean="0">
                <a:solidFill>
                  <a:schemeClr val="accent1">
                    <a:lumMod val="50000"/>
                  </a:schemeClr>
                </a:solidFill>
                <a:latin typeface="+mj-lt"/>
              </a:rPr>
              <a:t>   </a:t>
            </a:r>
            <a:r>
              <a:rPr lang="hr-HR" sz="3500" dirty="0">
                <a:solidFill>
                  <a:schemeClr val="accent1">
                    <a:lumMod val="50000"/>
                  </a:schemeClr>
                </a:solidFill>
                <a:latin typeface="+mj-lt"/>
              </a:rPr>
              <a:t>- za izdavanje obveznica u domaćoj valuti</a:t>
            </a:r>
            <a:br>
              <a:rPr lang="hr-HR" sz="3500" dirty="0">
                <a:solidFill>
                  <a:schemeClr val="accent1">
                    <a:lumMod val="50000"/>
                  </a:schemeClr>
                </a:solidFill>
                <a:latin typeface="+mj-lt"/>
              </a:rPr>
            </a:br>
            <a:r>
              <a:rPr lang="hr-HR" sz="3500" dirty="0">
                <a:solidFill>
                  <a:schemeClr val="accent1">
                    <a:lumMod val="50000"/>
                  </a:schemeClr>
                </a:solidFill>
                <a:latin typeface="+mj-lt"/>
              </a:rPr>
              <a:t>  </a:t>
            </a:r>
            <a:r>
              <a:rPr lang="hr-HR" sz="3500" dirty="0" smtClean="0">
                <a:solidFill>
                  <a:schemeClr val="accent1">
                    <a:lumMod val="50000"/>
                  </a:schemeClr>
                </a:solidFill>
                <a:latin typeface="+mj-lt"/>
              </a:rPr>
              <a:t>   BB+/negativno/</a:t>
            </a:r>
            <a:endParaRPr lang="hr-HR" sz="3500" dirty="0">
              <a:solidFill>
                <a:schemeClr val="accent1">
                  <a:lumMod val="50000"/>
                </a:schemeClr>
              </a:solidFill>
              <a:latin typeface="+mj-lt"/>
            </a:endParaRPr>
          </a:p>
          <a:p>
            <a:pPr marL="0" indent="0">
              <a:lnSpc>
                <a:spcPct val="80000"/>
              </a:lnSpc>
              <a:buNone/>
              <a:defRPr/>
            </a:pPr>
            <a:r>
              <a:rPr lang="hr-HR" sz="3500" dirty="0" smtClean="0">
                <a:solidFill>
                  <a:schemeClr val="accent1">
                    <a:lumMod val="50000"/>
                  </a:schemeClr>
                </a:solidFill>
                <a:latin typeface="+mj-lt"/>
              </a:rPr>
              <a:t>   - </a:t>
            </a:r>
            <a:r>
              <a:rPr lang="hr-HR" sz="3500" dirty="0">
                <a:solidFill>
                  <a:schemeClr val="accent1">
                    <a:lumMod val="50000"/>
                  </a:schemeClr>
                </a:solidFill>
                <a:latin typeface="+mj-lt"/>
              </a:rPr>
              <a:t>za izdavanje obveznica u stranoj valuti</a:t>
            </a:r>
            <a:br>
              <a:rPr lang="hr-HR" sz="3500" dirty="0">
                <a:solidFill>
                  <a:schemeClr val="accent1">
                    <a:lumMod val="50000"/>
                  </a:schemeClr>
                </a:solidFill>
                <a:latin typeface="+mj-lt"/>
              </a:rPr>
            </a:br>
            <a:r>
              <a:rPr lang="hr-HR" sz="3500" dirty="0">
                <a:solidFill>
                  <a:schemeClr val="accent1">
                    <a:lumMod val="50000"/>
                  </a:schemeClr>
                </a:solidFill>
                <a:latin typeface="+mj-lt"/>
              </a:rPr>
              <a:t>  </a:t>
            </a:r>
            <a:r>
              <a:rPr lang="hr-HR" sz="3500" dirty="0" smtClean="0">
                <a:solidFill>
                  <a:schemeClr val="accent1">
                    <a:lumMod val="50000"/>
                  </a:schemeClr>
                </a:solidFill>
                <a:latin typeface="+mj-lt"/>
              </a:rPr>
              <a:t>   BB+/negativno/</a:t>
            </a:r>
            <a:endParaRPr lang="hr-HR" sz="3500" dirty="0">
              <a:solidFill>
                <a:schemeClr val="accent1">
                  <a:lumMod val="50000"/>
                </a:schemeClr>
              </a:solidFill>
              <a:latin typeface="+mj-lt"/>
            </a:endParaRPr>
          </a:p>
          <a:p>
            <a:pPr marL="0" indent="0">
              <a:lnSpc>
                <a:spcPct val="80000"/>
              </a:lnSpc>
              <a:buNone/>
              <a:defRPr/>
            </a:pPr>
            <a:r>
              <a:rPr lang="hr-HR" sz="3500" dirty="0" smtClean="0">
                <a:solidFill>
                  <a:schemeClr val="accent1">
                    <a:lumMod val="50000"/>
                  </a:schemeClr>
                </a:solidFill>
                <a:latin typeface="+mj-lt"/>
              </a:rPr>
              <a:t>* </a:t>
            </a:r>
            <a:r>
              <a:rPr lang="hr-HR" sz="3500" dirty="0">
                <a:solidFill>
                  <a:schemeClr val="accent1">
                    <a:lumMod val="50000"/>
                  </a:schemeClr>
                </a:solidFill>
                <a:latin typeface="+mj-lt"/>
              </a:rPr>
              <a:t>ažurirano </a:t>
            </a:r>
            <a:r>
              <a:rPr lang="hr-HR" sz="3500" dirty="0" smtClean="0">
                <a:solidFill>
                  <a:schemeClr val="accent1">
                    <a:lumMod val="50000"/>
                  </a:schemeClr>
                </a:solidFill>
                <a:latin typeface="+mj-lt"/>
              </a:rPr>
              <a:t>12.8.2013.</a:t>
            </a:r>
            <a:endParaRPr lang="hr-HR" sz="3500" dirty="0">
              <a:solidFill>
                <a:schemeClr val="accent1">
                  <a:lumMod val="50000"/>
                </a:schemeClr>
              </a:solidFill>
              <a:latin typeface="+mj-lt"/>
            </a:endParaRPr>
          </a:p>
          <a:p>
            <a:pPr>
              <a:lnSpc>
                <a:spcPct val="80000"/>
              </a:lnSpc>
              <a:defRPr/>
            </a:pPr>
            <a:r>
              <a:rPr lang="hr-HR" sz="3500" dirty="0">
                <a:solidFill>
                  <a:schemeClr val="accent1">
                    <a:lumMod val="50000"/>
                  </a:schemeClr>
                </a:solidFill>
                <a:latin typeface="+mj-lt"/>
              </a:rPr>
              <a:t>  </a:t>
            </a:r>
            <a:r>
              <a:rPr lang="hr-HR" sz="3500" dirty="0" smtClean="0">
                <a:solidFill>
                  <a:schemeClr val="accent1">
                    <a:lumMod val="50000"/>
                  </a:schemeClr>
                </a:solidFill>
                <a:latin typeface="+mj-lt"/>
              </a:rPr>
              <a:t>Agencija </a:t>
            </a:r>
            <a:r>
              <a:rPr lang="hr-HR" sz="3500" dirty="0" err="1">
                <a:solidFill>
                  <a:schemeClr val="accent1">
                    <a:lumMod val="50000"/>
                  </a:schemeClr>
                </a:solidFill>
                <a:latin typeface="+mj-lt"/>
              </a:rPr>
              <a:t>Moody</a:t>
            </a:r>
            <a:r>
              <a:rPr lang="hr-HR" sz="3500" dirty="0">
                <a:solidFill>
                  <a:schemeClr val="accent1">
                    <a:lumMod val="50000"/>
                  </a:schemeClr>
                </a:solidFill>
                <a:latin typeface="+mj-lt"/>
              </a:rPr>
              <a:t>’s**:</a:t>
            </a:r>
          </a:p>
          <a:p>
            <a:pPr marL="0" indent="0">
              <a:lnSpc>
                <a:spcPct val="80000"/>
              </a:lnSpc>
              <a:buNone/>
              <a:defRPr/>
            </a:pPr>
            <a:r>
              <a:rPr lang="hr-HR" sz="3500" dirty="0">
                <a:solidFill>
                  <a:schemeClr val="accent1">
                    <a:lumMod val="50000"/>
                  </a:schemeClr>
                </a:solidFill>
                <a:latin typeface="+mj-lt"/>
              </a:rPr>
              <a:t>   - za izdavanje obveznica u stranoj valuti</a:t>
            </a:r>
            <a:br>
              <a:rPr lang="hr-HR" sz="3500" dirty="0">
                <a:solidFill>
                  <a:schemeClr val="accent1">
                    <a:lumMod val="50000"/>
                  </a:schemeClr>
                </a:solidFill>
                <a:latin typeface="+mj-lt"/>
              </a:rPr>
            </a:br>
            <a:r>
              <a:rPr lang="hr-HR" sz="3500" dirty="0">
                <a:solidFill>
                  <a:schemeClr val="accent1">
                    <a:lumMod val="50000"/>
                  </a:schemeClr>
                </a:solidFill>
                <a:latin typeface="+mj-lt"/>
              </a:rPr>
              <a:t>  </a:t>
            </a:r>
            <a:r>
              <a:rPr lang="hr-HR" sz="3500" dirty="0" smtClean="0">
                <a:solidFill>
                  <a:schemeClr val="accent1">
                    <a:lumMod val="50000"/>
                  </a:schemeClr>
                </a:solidFill>
                <a:latin typeface="+mj-lt"/>
              </a:rPr>
              <a:t>   Ba1/negativno</a:t>
            </a:r>
          </a:p>
          <a:p>
            <a:pPr marL="0" indent="0">
              <a:lnSpc>
                <a:spcPct val="80000"/>
              </a:lnSpc>
              <a:buNone/>
              <a:defRPr/>
            </a:pPr>
            <a:r>
              <a:rPr lang="hr-HR" sz="3500" dirty="0" smtClean="0">
                <a:solidFill>
                  <a:schemeClr val="accent1">
                    <a:lumMod val="50000"/>
                  </a:schemeClr>
                </a:solidFill>
                <a:latin typeface="+mj-lt"/>
              </a:rPr>
              <a:t> ** ažurirano 1.2.2013.</a:t>
            </a:r>
          </a:p>
          <a:p>
            <a:pPr eaLnBrk="1" hangingPunct="1">
              <a:lnSpc>
                <a:spcPct val="80000"/>
              </a:lnSpc>
              <a:buFontTx/>
              <a:buNone/>
              <a:defRPr/>
            </a:pPr>
            <a:endParaRPr lang="hr-HR" sz="2800" dirty="0" smtClean="0"/>
          </a:p>
        </p:txBody>
      </p:sp>
      <p:pic>
        <p:nvPicPr>
          <p:cNvPr id="21509" name="Picture 7" descr="grb grada 4x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188913"/>
            <a:ext cx="6889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2118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0"/>
              </a:spcBef>
              <a:spcAft>
                <a:spcPct val="0"/>
              </a:spcAft>
              <a:defRPr sz="1200">
                <a:solidFill>
                  <a:schemeClr val="tx1"/>
                </a:solidFill>
                <a:latin typeface="Tahoma" pitchFamily="34" charset="0"/>
              </a:defRPr>
            </a:lvl6pPr>
            <a:lvl7pPr marL="2971800" indent="-228600" eaLnBrk="0" fontAlgn="base" hangingPunct="0">
              <a:spcBef>
                <a:spcPct val="0"/>
              </a:spcBef>
              <a:spcAft>
                <a:spcPct val="0"/>
              </a:spcAft>
              <a:defRPr sz="1200">
                <a:solidFill>
                  <a:schemeClr val="tx1"/>
                </a:solidFill>
                <a:latin typeface="Tahoma" pitchFamily="34" charset="0"/>
              </a:defRPr>
            </a:lvl7pPr>
            <a:lvl8pPr marL="3429000" indent="-228600" eaLnBrk="0" fontAlgn="base" hangingPunct="0">
              <a:spcBef>
                <a:spcPct val="0"/>
              </a:spcBef>
              <a:spcAft>
                <a:spcPct val="0"/>
              </a:spcAft>
              <a:defRPr sz="1200">
                <a:solidFill>
                  <a:schemeClr val="tx1"/>
                </a:solidFill>
                <a:latin typeface="Tahoma" pitchFamily="34" charset="0"/>
              </a:defRPr>
            </a:lvl8pPr>
            <a:lvl9pPr marL="3886200" indent="-228600" eaLnBrk="0" fontAlgn="base" hangingPunct="0">
              <a:spcBef>
                <a:spcPct val="0"/>
              </a:spcBef>
              <a:spcAft>
                <a:spcPct val="0"/>
              </a:spcAft>
              <a:defRPr sz="1200">
                <a:solidFill>
                  <a:schemeClr val="tx1"/>
                </a:solidFill>
                <a:latin typeface="Tahoma" pitchFamily="34" charset="0"/>
              </a:defRPr>
            </a:lvl9pPr>
          </a:lstStyle>
          <a:p>
            <a:pPr eaLnBrk="1" hangingPunct="1"/>
            <a:fld id="{E4127295-640B-4CA7-B296-0B89CA05D2E0}" type="slidenum">
              <a:rPr lang="hr-HR" sz="1400" smtClean="0">
                <a:effectLst/>
                <a:latin typeface="Arial" charset="0"/>
              </a:rPr>
              <a:pPr eaLnBrk="1" hangingPunct="1"/>
              <a:t>12</a:t>
            </a:fld>
            <a:endParaRPr lang="hr-HR" sz="1400" smtClean="0">
              <a:effectLst/>
              <a:latin typeface="Arial" charset="0"/>
            </a:endParaRPr>
          </a:p>
        </p:txBody>
      </p:sp>
      <p:sp>
        <p:nvSpPr>
          <p:cNvPr id="249858" name="Rectangle 2"/>
          <p:cNvSpPr>
            <a:spLocks noGrp="1" noChangeArrowheads="1"/>
          </p:cNvSpPr>
          <p:nvPr>
            <p:ph type="title" idx="4294967295"/>
          </p:nvPr>
        </p:nvSpPr>
        <p:spPr>
          <a:xfrm>
            <a:off x="0" y="188913"/>
            <a:ext cx="7272338" cy="287337"/>
          </a:xfrm>
        </p:spPr>
        <p:txBody>
          <a:bodyPr>
            <a:normAutofit fontScale="90000"/>
          </a:bodyPr>
          <a:lstStyle/>
          <a:p>
            <a:pPr eaLnBrk="1" hangingPunct="1">
              <a:defRPr/>
            </a:pPr>
            <a:r>
              <a:rPr lang="hr-HR" sz="3600" b="1" smtClean="0">
                <a:solidFill>
                  <a:schemeClr val="tx1"/>
                </a:solidFill>
              </a:rPr>
              <a:t> </a:t>
            </a:r>
            <a:endParaRPr lang="en-GB" sz="2800" smtClean="0">
              <a:solidFill>
                <a:schemeClr val="accent2"/>
              </a:solidFill>
            </a:endParaRPr>
          </a:p>
        </p:txBody>
      </p:sp>
      <p:graphicFrame>
        <p:nvGraphicFramePr>
          <p:cNvPr id="18542" name="Group 110"/>
          <p:cNvGraphicFramePr>
            <a:graphicFrameLocks noGrp="1"/>
          </p:cNvGraphicFramePr>
          <p:nvPr>
            <p:extLst>
              <p:ext uri="{D42A27DB-BD31-4B8C-83A1-F6EECF244321}">
                <p14:modId xmlns:p14="http://schemas.microsoft.com/office/powerpoint/2010/main" val="1867776513"/>
              </p:ext>
            </p:extLst>
          </p:nvPr>
        </p:nvGraphicFramePr>
        <p:xfrm>
          <a:off x="251520" y="620713"/>
          <a:ext cx="8081268" cy="5728617"/>
        </p:xfrm>
        <a:graphic>
          <a:graphicData uri="http://schemas.openxmlformats.org/drawingml/2006/table">
            <a:tbl>
              <a:tblPr/>
              <a:tblGrid>
                <a:gridCol w="3384376"/>
                <a:gridCol w="792088"/>
                <a:gridCol w="3024336"/>
                <a:gridCol w="880468"/>
              </a:tblGrid>
              <a:tr h="36001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hr-HR" sz="1600" b="1" i="0" u="none" strike="noStrike" cap="none" normalizeH="0" baseline="0" dirty="0" smtClean="0">
                          <a:ln>
                            <a:noFill/>
                          </a:ln>
                          <a:solidFill>
                            <a:schemeClr val="tx2"/>
                          </a:solidFill>
                          <a:effectLst>
                            <a:outerShdw blurRad="38100" dist="38100" dir="2700000" algn="tl">
                              <a:srgbClr val="000000"/>
                            </a:outerShdw>
                          </a:effectLst>
                          <a:latin typeface="Tahoma" pitchFamily="34" charset="0"/>
                        </a:rPr>
                        <a:t>NAZIV</a:t>
                      </a:r>
                      <a:endParaRPr kumimoji="0" lang="en-GB" sz="1600" b="1" i="0" u="none" strike="noStrike" cap="none" normalizeH="0" baseline="0" dirty="0" smtClean="0">
                        <a:ln>
                          <a:noFill/>
                        </a:ln>
                        <a:solidFill>
                          <a:schemeClr val="tx2"/>
                        </a:solidFill>
                        <a:effectLst>
                          <a:outerShdw blurRad="38100" dist="38100" dir="2700000" algn="tl">
                            <a:srgbClr val="000000"/>
                          </a:outerShdw>
                        </a:effectLst>
                        <a:latin typeface="Tahoma" pitchFamily="34" charset="0"/>
                      </a:endParaRPr>
                    </a:p>
                  </a:txBody>
                  <a:tcPr marL="72014" marR="72014" marT="46791" marB="467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hr-HR" sz="1600" b="1" i="0" u="none" strike="noStrike" cap="none" normalizeH="0" baseline="0" dirty="0" smtClean="0">
                          <a:ln>
                            <a:noFill/>
                          </a:ln>
                          <a:solidFill>
                            <a:schemeClr val="tx2"/>
                          </a:solidFill>
                          <a:effectLst>
                            <a:outerShdw blurRad="38100" dist="38100" dir="2700000" algn="tl">
                              <a:srgbClr val="000000"/>
                            </a:outerShdw>
                          </a:effectLst>
                          <a:latin typeface="Tahoma" pitchFamily="34" charset="0"/>
                        </a:rPr>
                        <a:t> </a:t>
                      </a:r>
                      <a:r>
                        <a:rPr kumimoji="0" lang="hr-HR" sz="1600" b="1" i="0" u="none" strike="noStrike" cap="none" normalizeH="0" baseline="0" dirty="0" err="1" smtClean="0">
                          <a:ln>
                            <a:noFill/>
                          </a:ln>
                          <a:solidFill>
                            <a:schemeClr val="tx2"/>
                          </a:solidFill>
                          <a:effectLst>
                            <a:outerShdw blurRad="38100" dist="38100" dir="2700000" algn="tl">
                              <a:srgbClr val="000000"/>
                            </a:outerShdw>
                          </a:effectLst>
                          <a:latin typeface="Tahoma" pitchFamily="34" charset="0"/>
                        </a:rPr>
                        <a:t>mil</a:t>
                      </a:r>
                      <a:r>
                        <a:rPr kumimoji="0" lang="hr-HR" sz="1600" b="1" i="0" u="none" strike="noStrike" cap="none" normalizeH="0" baseline="0" dirty="0" smtClean="0">
                          <a:ln>
                            <a:noFill/>
                          </a:ln>
                          <a:solidFill>
                            <a:schemeClr val="tx2"/>
                          </a:solidFill>
                          <a:effectLst>
                            <a:outerShdw blurRad="38100" dist="38100" dir="2700000" algn="tl">
                              <a:srgbClr val="000000"/>
                            </a:outerShdw>
                          </a:effectLst>
                          <a:latin typeface="Tahoma" pitchFamily="34" charset="0"/>
                        </a:rPr>
                        <a:t> €</a:t>
                      </a:r>
                      <a:endParaRPr kumimoji="0" lang="en-GB" sz="1600" b="1" i="0" u="none" strike="noStrike" cap="none" normalizeH="0" baseline="0" dirty="0" smtClean="0">
                        <a:ln>
                          <a:noFill/>
                        </a:ln>
                        <a:solidFill>
                          <a:schemeClr val="tx2"/>
                        </a:solidFill>
                        <a:effectLst>
                          <a:outerShdw blurRad="38100" dist="38100" dir="2700000" algn="tl">
                            <a:srgbClr val="000000"/>
                          </a:outerShdw>
                        </a:effectLst>
                        <a:latin typeface="Tahoma" pitchFamily="34" charset="0"/>
                      </a:endParaRPr>
                    </a:p>
                  </a:txBody>
                  <a:tcPr marL="72014" marR="72014" marT="46791" marB="467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hr-HR" sz="1600" b="1" i="0" u="none" strike="noStrike" cap="none" normalizeH="0" baseline="0" dirty="0" smtClean="0">
                          <a:ln>
                            <a:noFill/>
                          </a:ln>
                          <a:solidFill>
                            <a:schemeClr val="tx2"/>
                          </a:solidFill>
                          <a:effectLst>
                            <a:outerShdw blurRad="38100" dist="38100" dir="2700000" algn="tl">
                              <a:srgbClr val="000000"/>
                            </a:outerShdw>
                          </a:effectLst>
                          <a:latin typeface="Tahoma" pitchFamily="34" charset="0"/>
                        </a:rPr>
                        <a:t>NAZIV</a:t>
                      </a:r>
                      <a:endParaRPr kumimoji="0" lang="en-GB" sz="1600" b="1" i="0" u="none" strike="noStrike" cap="none" normalizeH="0" baseline="0" dirty="0" smtClean="0">
                        <a:ln>
                          <a:noFill/>
                        </a:ln>
                        <a:solidFill>
                          <a:schemeClr val="tx2"/>
                        </a:solidFill>
                        <a:effectLst>
                          <a:outerShdw blurRad="38100" dist="38100" dir="2700000" algn="tl">
                            <a:srgbClr val="000000"/>
                          </a:outerShdw>
                        </a:effectLst>
                        <a:latin typeface="Tahoma" pitchFamily="34" charset="0"/>
                      </a:endParaRPr>
                    </a:p>
                  </a:txBody>
                  <a:tcPr marL="72014" marR="72014" marT="46791" marB="467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hr-HR" sz="1600" b="1" i="0" u="none" strike="noStrike" cap="none" normalizeH="0" baseline="0" dirty="0" smtClean="0">
                          <a:ln>
                            <a:noFill/>
                          </a:ln>
                          <a:solidFill>
                            <a:schemeClr val="tx2"/>
                          </a:solidFill>
                          <a:effectLst>
                            <a:outerShdw blurRad="38100" dist="38100" dir="2700000" algn="tl">
                              <a:srgbClr val="000000"/>
                            </a:outerShdw>
                          </a:effectLst>
                          <a:latin typeface="Tahoma" pitchFamily="34" charset="0"/>
                        </a:rPr>
                        <a:t> </a:t>
                      </a:r>
                      <a:r>
                        <a:rPr kumimoji="0" lang="hr-HR" sz="1600" b="1" i="0" u="none" strike="noStrike" cap="none" normalizeH="0" baseline="0" dirty="0" err="1" smtClean="0">
                          <a:ln>
                            <a:noFill/>
                          </a:ln>
                          <a:solidFill>
                            <a:schemeClr val="tx2"/>
                          </a:solidFill>
                          <a:effectLst>
                            <a:outerShdw blurRad="38100" dist="38100" dir="2700000" algn="tl">
                              <a:srgbClr val="000000"/>
                            </a:outerShdw>
                          </a:effectLst>
                          <a:latin typeface="Tahoma" pitchFamily="34" charset="0"/>
                        </a:rPr>
                        <a:t>mil</a:t>
                      </a:r>
                      <a:r>
                        <a:rPr kumimoji="0" lang="hr-HR" sz="1600" b="1" i="0" u="none" strike="noStrike" cap="none" normalizeH="0" baseline="0" dirty="0" smtClean="0">
                          <a:ln>
                            <a:noFill/>
                          </a:ln>
                          <a:solidFill>
                            <a:schemeClr val="tx2"/>
                          </a:solidFill>
                          <a:effectLst>
                            <a:outerShdw blurRad="38100" dist="38100" dir="2700000" algn="tl">
                              <a:srgbClr val="000000"/>
                            </a:outerShdw>
                          </a:effectLst>
                          <a:latin typeface="Tahoma" pitchFamily="34" charset="0"/>
                        </a:rPr>
                        <a:t> €</a:t>
                      </a:r>
                      <a:endParaRPr kumimoji="0" lang="en-GB" sz="1600" b="1" i="0" u="none" strike="noStrike" cap="none" normalizeH="0" baseline="0" dirty="0" smtClean="0">
                        <a:ln>
                          <a:noFill/>
                        </a:ln>
                        <a:solidFill>
                          <a:schemeClr val="tx2"/>
                        </a:solidFill>
                        <a:effectLst>
                          <a:outerShdw blurRad="38100" dist="38100" dir="2700000" algn="tl">
                            <a:srgbClr val="000000"/>
                          </a:outerShdw>
                        </a:effectLst>
                        <a:latin typeface="Tahoma" pitchFamily="34" charset="0"/>
                      </a:endParaRPr>
                    </a:p>
                  </a:txBody>
                  <a:tcPr marL="72014" marR="72014" marT="46791" marB="467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7034">
                <a:tc>
                  <a:txBody>
                    <a:bodyPr/>
                    <a:lstStyle/>
                    <a:p>
                      <a:pPr marL="0" marR="0" lvl="0" indent="0" algn="l" defTabSz="914400" rtl="0" eaLnBrk="1" fontAlgn="base" latinLnBrk="0" hangingPunct="1">
                        <a:lnSpc>
                          <a:spcPct val="60000"/>
                        </a:lnSpc>
                        <a:spcBef>
                          <a:spcPct val="20000"/>
                        </a:spcBef>
                        <a:spcAft>
                          <a:spcPct val="0"/>
                        </a:spcAft>
                        <a:buClr>
                          <a:schemeClr val="accent3"/>
                        </a:buClr>
                        <a:buSzPct val="95000"/>
                        <a:buFont typeface="Wingdings 2"/>
                        <a:buNone/>
                        <a:tabLst/>
                        <a:defRPr/>
                      </a:pPr>
                      <a:r>
                        <a:rPr kumimoji="0" lang="hr-HR" sz="2000" b="1" kern="1200" dirty="0" smtClean="0">
                          <a:solidFill>
                            <a:schemeClr val="accent1">
                              <a:lumMod val="50000"/>
                            </a:schemeClr>
                          </a:solidFill>
                          <a:latin typeface="+mj-lt"/>
                          <a:ea typeface="+mn-ea"/>
                          <a:cs typeface="+mn-cs"/>
                        </a:rPr>
                        <a:t>1. Centralni uređaj za pročišćavanje otpadnih voda GZ</a:t>
                      </a:r>
                      <a:endParaRPr kumimoji="0" lang="en-GB" sz="2000" b="1" kern="1200" dirty="0" smtClean="0">
                        <a:solidFill>
                          <a:schemeClr val="accent1">
                            <a:lumMod val="50000"/>
                          </a:schemeClr>
                        </a:solidFill>
                        <a:latin typeface="+mj-lt"/>
                        <a:ea typeface="+mn-ea"/>
                        <a:cs typeface="+mn-cs"/>
                      </a:endParaRPr>
                    </a:p>
                  </a:txBody>
                  <a:tcPr marL="72014" marR="72014" marT="46791" marB="467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60000"/>
                        </a:lnSpc>
                        <a:spcBef>
                          <a:spcPct val="20000"/>
                        </a:spcBef>
                        <a:spcAft>
                          <a:spcPct val="0"/>
                        </a:spcAft>
                        <a:buClr>
                          <a:schemeClr val="accent3"/>
                        </a:buClr>
                        <a:buSzPct val="95000"/>
                        <a:buFont typeface="Wingdings 2"/>
                        <a:buNone/>
                        <a:tabLst/>
                        <a:defRPr/>
                      </a:pPr>
                      <a:r>
                        <a:rPr kumimoji="0" lang="hr-HR" sz="2000" b="1" kern="1200" dirty="0" smtClean="0">
                          <a:solidFill>
                            <a:schemeClr val="accent1">
                              <a:lumMod val="50000"/>
                            </a:schemeClr>
                          </a:solidFill>
                          <a:latin typeface="+mj-lt"/>
                          <a:ea typeface="+mn-ea"/>
                          <a:cs typeface="+mn-cs"/>
                        </a:rPr>
                        <a:t>304</a:t>
                      </a:r>
                      <a:endParaRPr kumimoji="0" lang="en-GB" sz="2000" b="1" kern="1200" dirty="0" smtClean="0">
                        <a:solidFill>
                          <a:schemeClr val="accent1">
                            <a:lumMod val="50000"/>
                          </a:schemeClr>
                        </a:solidFill>
                        <a:latin typeface="+mj-lt"/>
                        <a:ea typeface="+mn-ea"/>
                        <a:cs typeface="+mn-cs"/>
                      </a:endParaRPr>
                    </a:p>
                  </a:txBody>
                  <a:tcPr marL="72014" marR="72014" marT="46791" marB="467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0000"/>
                        </a:lnSpc>
                        <a:spcBef>
                          <a:spcPct val="20000"/>
                        </a:spcBef>
                        <a:spcAft>
                          <a:spcPct val="0"/>
                        </a:spcAft>
                        <a:buClr>
                          <a:schemeClr val="accent3"/>
                        </a:buClr>
                        <a:buSzPct val="95000"/>
                        <a:buFont typeface="Wingdings 2"/>
                        <a:buNone/>
                        <a:tabLst/>
                        <a:defRPr/>
                      </a:pPr>
                      <a:r>
                        <a:rPr kumimoji="0" lang="hr-HR" sz="2000" b="1" kern="1200" dirty="0" smtClean="0">
                          <a:solidFill>
                            <a:schemeClr val="accent1">
                              <a:lumMod val="50000"/>
                            </a:schemeClr>
                          </a:solidFill>
                          <a:latin typeface="+mj-lt"/>
                          <a:ea typeface="+mn-ea"/>
                          <a:cs typeface="+mn-cs"/>
                        </a:rPr>
                        <a:t>7. Projekt kongresni centar</a:t>
                      </a:r>
                      <a:endParaRPr kumimoji="0" lang="en-GB" sz="2000" b="1" kern="1200" dirty="0" smtClean="0">
                        <a:solidFill>
                          <a:schemeClr val="accent1">
                            <a:lumMod val="50000"/>
                          </a:schemeClr>
                        </a:solidFill>
                        <a:latin typeface="+mj-lt"/>
                        <a:ea typeface="+mn-ea"/>
                        <a:cs typeface="+mn-cs"/>
                      </a:endParaRPr>
                    </a:p>
                  </a:txBody>
                  <a:tcPr marL="72014" marR="72014" marT="46791" marB="467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60000"/>
                        </a:lnSpc>
                        <a:spcBef>
                          <a:spcPct val="20000"/>
                        </a:spcBef>
                        <a:spcAft>
                          <a:spcPct val="0"/>
                        </a:spcAft>
                        <a:buClr>
                          <a:schemeClr val="accent3"/>
                        </a:buClr>
                        <a:buSzPct val="95000"/>
                        <a:buFont typeface="Wingdings 2"/>
                        <a:buNone/>
                        <a:tabLst/>
                        <a:defRPr/>
                      </a:pPr>
                      <a:r>
                        <a:rPr kumimoji="0" lang="hr-HR" sz="2000" b="1" kern="1200" dirty="0" smtClean="0">
                          <a:solidFill>
                            <a:schemeClr val="accent1">
                              <a:lumMod val="50000"/>
                            </a:schemeClr>
                          </a:solidFill>
                          <a:latin typeface="+mj-lt"/>
                          <a:ea typeface="+mn-ea"/>
                          <a:cs typeface="+mn-cs"/>
                        </a:rPr>
                        <a:t>52</a:t>
                      </a:r>
                      <a:endParaRPr kumimoji="0" lang="en-GB" sz="2000" b="1" kern="1200" dirty="0" smtClean="0">
                        <a:solidFill>
                          <a:schemeClr val="accent1">
                            <a:lumMod val="50000"/>
                          </a:schemeClr>
                        </a:solidFill>
                        <a:latin typeface="+mj-lt"/>
                        <a:ea typeface="+mn-ea"/>
                        <a:cs typeface="+mn-cs"/>
                      </a:endParaRPr>
                    </a:p>
                  </a:txBody>
                  <a:tcPr marL="72014" marR="72014" marT="46791" marB="467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134">
                <a:tc>
                  <a:txBody>
                    <a:bodyPr/>
                    <a:lstStyle/>
                    <a:p>
                      <a:pPr marL="0" marR="0" lvl="0" indent="0" algn="l" defTabSz="914400" rtl="0" eaLnBrk="1" fontAlgn="base" latinLnBrk="0" hangingPunct="1">
                        <a:lnSpc>
                          <a:spcPct val="60000"/>
                        </a:lnSpc>
                        <a:spcBef>
                          <a:spcPct val="20000"/>
                        </a:spcBef>
                        <a:spcAft>
                          <a:spcPct val="0"/>
                        </a:spcAft>
                        <a:buClr>
                          <a:schemeClr val="accent3"/>
                        </a:buClr>
                        <a:buSzPct val="95000"/>
                        <a:buFont typeface="Wingdings 2"/>
                        <a:buNone/>
                        <a:tabLst/>
                        <a:defRPr/>
                      </a:pPr>
                      <a:r>
                        <a:rPr kumimoji="0" lang="hr-HR" sz="2000" b="1" kern="1200" dirty="0" smtClean="0">
                          <a:solidFill>
                            <a:schemeClr val="accent1">
                              <a:lumMod val="50000"/>
                            </a:schemeClr>
                          </a:solidFill>
                          <a:latin typeface="+mj-lt"/>
                          <a:ea typeface="+mn-ea"/>
                          <a:cs typeface="+mn-cs"/>
                        </a:rPr>
                        <a:t>2. Postrojenje za termičku obradu otpada - PTOO</a:t>
                      </a:r>
                      <a:endParaRPr kumimoji="0" lang="en-GB" sz="2000" b="1" kern="1200" dirty="0" smtClean="0">
                        <a:solidFill>
                          <a:schemeClr val="accent1">
                            <a:lumMod val="50000"/>
                          </a:schemeClr>
                        </a:solidFill>
                        <a:latin typeface="+mj-lt"/>
                        <a:ea typeface="+mn-ea"/>
                        <a:cs typeface="+mn-cs"/>
                      </a:endParaRPr>
                    </a:p>
                  </a:txBody>
                  <a:tcPr marL="72014" marR="72014" marT="46791" marB="467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60000"/>
                        </a:lnSpc>
                        <a:spcBef>
                          <a:spcPct val="20000"/>
                        </a:spcBef>
                        <a:spcAft>
                          <a:spcPct val="0"/>
                        </a:spcAft>
                        <a:buClr>
                          <a:schemeClr val="accent3"/>
                        </a:buClr>
                        <a:buSzPct val="95000"/>
                        <a:buFont typeface="Wingdings 2"/>
                        <a:buNone/>
                        <a:tabLst/>
                        <a:defRPr/>
                      </a:pPr>
                      <a:r>
                        <a:rPr kumimoji="0" lang="hr-HR" sz="2000" b="1" kern="1200" dirty="0" smtClean="0">
                          <a:solidFill>
                            <a:schemeClr val="accent1">
                              <a:lumMod val="50000"/>
                            </a:schemeClr>
                          </a:solidFill>
                          <a:latin typeface="+mj-lt"/>
                          <a:ea typeface="+mn-ea"/>
                          <a:cs typeface="+mn-cs"/>
                        </a:rPr>
                        <a:t>170</a:t>
                      </a:r>
                      <a:endParaRPr kumimoji="0" lang="en-GB" sz="2000" b="1" kern="1200" dirty="0" smtClean="0">
                        <a:solidFill>
                          <a:schemeClr val="accent1">
                            <a:lumMod val="50000"/>
                          </a:schemeClr>
                        </a:solidFill>
                        <a:latin typeface="+mj-lt"/>
                        <a:ea typeface="+mn-ea"/>
                        <a:cs typeface="+mn-cs"/>
                      </a:endParaRPr>
                    </a:p>
                  </a:txBody>
                  <a:tcPr marL="72014" marR="72014" marT="46791" marB="467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0000"/>
                        </a:lnSpc>
                        <a:spcBef>
                          <a:spcPct val="20000"/>
                        </a:spcBef>
                        <a:spcAft>
                          <a:spcPct val="0"/>
                        </a:spcAft>
                        <a:buClr>
                          <a:schemeClr val="accent3"/>
                        </a:buClr>
                        <a:buSzPct val="95000"/>
                        <a:buFont typeface="Wingdings 2"/>
                        <a:buNone/>
                        <a:tabLst/>
                        <a:defRPr/>
                      </a:pPr>
                      <a:r>
                        <a:rPr kumimoji="0" lang="hr-HR" sz="2000" b="1" kern="1200" dirty="0" smtClean="0">
                          <a:solidFill>
                            <a:schemeClr val="accent1">
                              <a:lumMod val="50000"/>
                            </a:schemeClr>
                          </a:solidFill>
                          <a:latin typeface="+mj-lt"/>
                          <a:ea typeface="+mn-ea"/>
                          <a:cs typeface="+mn-cs"/>
                        </a:rPr>
                        <a:t>8. Projekt obrtnički centar</a:t>
                      </a:r>
                    </a:p>
                  </a:txBody>
                  <a:tcPr marL="72014" marR="72014" marT="46791" marB="467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60000"/>
                        </a:lnSpc>
                        <a:spcBef>
                          <a:spcPct val="20000"/>
                        </a:spcBef>
                        <a:spcAft>
                          <a:spcPct val="0"/>
                        </a:spcAft>
                        <a:buClr>
                          <a:schemeClr val="accent3"/>
                        </a:buClr>
                        <a:buSzPct val="95000"/>
                        <a:buFont typeface="Wingdings 2"/>
                        <a:buNone/>
                        <a:tabLst/>
                        <a:defRPr/>
                      </a:pPr>
                      <a:r>
                        <a:rPr kumimoji="0" lang="hr-HR" sz="2000" b="1" kern="1200" dirty="0" smtClean="0">
                          <a:solidFill>
                            <a:schemeClr val="accent1">
                              <a:lumMod val="50000"/>
                            </a:schemeClr>
                          </a:solidFill>
                          <a:latin typeface="+mj-lt"/>
                          <a:ea typeface="+mn-ea"/>
                          <a:cs typeface="+mn-cs"/>
                        </a:rPr>
                        <a:t>40</a:t>
                      </a:r>
                      <a:endParaRPr kumimoji="0" lang="en-GB" sz="2000" b="1" kern="1200" dirty="0" smtClean="0">
                        <a:solidFill>
                          <a:schemeClr val="accent1">
                            <a:lumMod val="50000"/>
                          </a:schemeClr>
                        </a:solidFill>
                        <a:latin typeface="+mj-lt"/>
                        <a:ea typeface="+mn-ea"/>
                        <a:cs typeface="+mn-cs"/>
                      </a:endParaRPr>
                    </a:p>
                  </a:txBody>
                  <a:tcPr marL="72014" marR="72014" marT="46791" marB="467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8152">
                <a:tc>
                  <a:txBody>
                    <a:bodyPr/>
                    <a:lstStyle/>
                    <a:p>
                      <a:pPr marL="0" marR="0" lvl="0" indent="0" algn="l" defTabSz="914400" rtl="0" eaLnBrk="1" fontAlgn="base" latinLnBrk="0" hangingPunct="1">
                        <a:lnSpc>
                          <a:spcPct val="60000"/>
                        </a:lnSpc>
                        <a:spcBef>
                          <a:spcPct val="20000"/>
                        </a:spcBef>
                        <a:spcAft>
                          <a:spcPct val="0"/>
                        </a:spcAft>
                        <a:buClr>
                          <a:schemeClr val="accent3"/>
                        </a:buClr>
                        <a:buSzPct val="95000"/>
                        <a:buFont typeface="Wingdings 2"/>
                        <a:buNone/>
                        <a:tabLst/>
                        <a:defRPr/>
                      </a:pPr>
                      <a:r>
                        <a:rPr kumimoji="0" lang="hr-HR" sz="2000" b="1" kern="1200" dirty="0" smtClean="0">
                          <a:solidFill>
                            <a:schemeClr val="accent1">
                              <a:lumMod val="50000"/>
                            </a:schemeClr>
                          </a:solidFill>
                          <a:latin typeface="+mj-lt"/>
                          <a:ea typeface="+mn-ea"/>
                          <a:cs typeface="+mn-cs"/>
                        </a:rPr>
                        <a:t>3. Treći</a:t>
                      </a:r>
                      <a:r>
                        <a:rPr kumimoji="0" lang="hr-HR" sz="2000" b="1" kern="1200" baseline="0" dirty="0" smtClean="0">
                          <a:solidFill>
                            <a:schemeClr val="accent1">
                              <a:lumMod val="50000"/>
                            </a:schemeClr>
                          </a:solidFill>
                          <a:latin typeface="+mj-lt"/>
                          <a:ea typeface="+mn-ea"/>
                          <a:cs typeface="+mn-cs"/>
                        </a:rPr>
                        <a:t> stupanj pročišćavanja otpadnih voda</a:t>
                      </a:r>
                      <a:endParaRPr kumimoji="0" lang="en-GB" sz="2000" b="1" kern="1200" dirty="0" smtClean="0">
                        <a:solidFill>
                          <a:schemeClr val="accent1">
                            <a:lumMod val="50000"/>
                          </a:schemeClr>
                        </a:solidFill>
                        <a:latin typeface="+mj-lt"/>
                        <a:ea typeface="+mn-ea"/>
                        <a:cs typeface="+mn-cs"/>
                      </a:endParaRPr>
                    </a:p>
                  </a:txBody>
                  <a:tcPr marL="72014" marR="72014" marT="46791" marB="467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60000"/>
                        </a:lnSpc>
                        <a:spcBef>
                          <a:spcPct val="20000"/>
                        </a:spcBef>
                        <a:spcAft>
                          <a:spcPct val="0"/>
                        </a:spcAft>
                        <a:buClr>
                          <a:schemeClr val="accent3"/>
                        </a:buClr>
                        <a:buSzPct val="95000"/>
                        <a:buFont typeface="Wingdings 2"/>
                        <a:buNone/>
                        <a:tabLst/>
                        <a:defRPr/>
                      </a:pPr>
                      <a:r>
                        <a:rPr kumimoji="0" lang="hr-HR" sz="2000" b="1" kern="1200" dirty="0" smtClean="0">
                          <a:solidFill>
                            <a:schemeClr val="accent1">
                              <a:lumMod val="50000"/>
                            </a:schemeClr>
                          </a:solidFill>
                          <a:latin typeface="+mj-lt"/>
                          <a:ea typeface="+mn-ea"/>
                          <a:cs typeface="+mn-cs"/>
                        </a:rPr>
                        <a:t>  40</a:t>
                      </a:r>
                    </a:p>
                  </a:txBody>
                  <a:tcPr marL="72014" marR="72014" marT="46791" marB="467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0000"/>
                        </a:lnSpc>
                        <a:spcBef>
                          <a:spcPct val="20000"/>
                        </a:spcBef>
                        <a:spcAft>
                          <a:spcPct val="0"/>
                        </a:spcAft>
                        <a:buClr>
                          <a:schemeClr val="accent3"/>
                        </a:buClr>
                        <a:buSzPct val="95000"/>
                        <a:buFont typeface="Wingdings 2"/>
                        <a:buNone/>
                        <a:tabLst/>
                        <a:defRPr/>
                      </a:pPr>
                      <a:r>
                        <a:rPr kumimoji="0" lang="hr-HR" sz="2000" b="1" kern="1200" dirty="0" smtClean="0">
                          <a:solidFill>
                            <a:schemeClr val="accent1">
                              <a:lumMod val="50000"/>
                            </a:schemeClr>
                          </a:solidFill>
                          <a:latin typeface="+mj-lt"/>
                          <a:ea typeface="+mn-ea"/>
                          <a:cs typeface="+mn-cs"/>
                        </a:rPr>
                        <a:t>9. Projekt izgradnje podzemne garaže s pratećim sadržajima na lokaciji srednjoškolskog igrališta „Savska-Kačićeva-</a:t>
                      </a:r>
                      <a:r>
                        <a:rPr kumimoji="0" lang="hr-HR" sz="2000" b="1" kern="1200" dirty="0" err="1" smtClean="0">
                          <a:solidFill>
                            <a:schemeClr val="accent1">
                              <a:lumMod val="50000"/>
                            </a:schemeClr>
                          </a:solidFill>
                          <a:latin typeface="+mj-lt"/>
                          <a:ea typeface="+mn-ea"/>
                          <a:cs typeface="+mn-cs"/>
                        </a:rPr>
                        <a:t>Klaićeva</a:t>
                      </a:r>
                      <a:r>
                        <a:rPr kumimoji="0" lang="hr-HR" sz="2000" b="1" kern="1200" dirty="0" smtClean="0">
                          <a:solidFill>
                            <a:schemeClr val="accent1">
                              <a:lumMod val="50000"/>
                            </a:schemeClr>
                          </a:solidFill>
                          <a:latin typeface="+mj-lt"/>
                          <a:ea typeface="+mn-ea"/>
                          <a:cs typeface="+mn-cs"/>
                        </a:rPr>
                        <a:t>-</a:t>
                      </a:r>
                      <a:r>
                        <a:rPr kumimoji="0" lang="hr-HR" sz="2000" b="1" kern="1200" dirty="0" err="1" smtClean="0">
                          <a:solidFill>
                            <a:schemeClr val="accent1">
                              <a:lumMod val="50000"/>
                            </a:schemeClr>
                          </a:solidFill>
                          <a:latin typeface="+mj-lt"/>
                          <a:ea typeface="+mn-ea"/>
                          <a:cs typeface="+mn-cs"/>
                        </a:rPr>
                        <a:t>Kršnjavoga</a:t>
                      </a:r>
                      <a:r>
                        <a:rPr kumimoji="0" lang="hr-HR" sz="2000" b="1" kern="1200" dirty="0" smtClean="0">
                          <a:solidFill>
                            <a:schemeClr val="accent1">
                              <a:lumMod val="50000"/>
                            </a:schemeClr>
                          </a:solidFill>
                          <a:latin typeface="+mj-lt"/>
                          <a:ea typeface="+mn-ea"/>
                          <a:cs typeface="+mn-cs"/>
                        </a:rPr>
                        <a:t>“ </a:t>
                      </a:r>
                      <a:endParaRPr kumimoji="0" lang="en-GB" sz="2000" b="1" kern="1200" dirty="0" smtClean="0">
                        <a:solidFill>
                          <a:schemeClr val="accent1">
                            <a:lumMod val="50000"/>
                          </a:schemeClr>
                        </a:solidFill>
                        <a:latin typeface="+mj-lt"/>
                        <a:ea typeface="+mn-ea"/>
                        <a:cs typeface="+mn-cs"/>
                      </a:endParaRPr>
                    </a:p>
                  </a:txBody>
                  <a:tcPr marL="72014" marR="72014" marT="46791" marB="467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60000"/>
                        </a:lnSpc>
                        <a:spcBef>
                          <a:spcPct val="20000"/>
                        </a:spcBef>
                        <a:spcAft>
                          <a:spcPct val="0"/>
                        </a:spcAft>
                        <a:buClr>
                          <a:schemeClr val="accent3"/>
                        </a:buClr>
                        <a:buSzPct val="95000"/>
                        <a:buFont typeface="Wingdings 2"/>
                        <a:buNone/>
                        <a:tabLst/>
                        <a:defRPr/>
                      </a:pPr>
                      <a:r>
                        <a:rPr kumimoji="0" lang="hr-HR" sz="2000" b="1" kern="1200" dirty="0" smtClean="0">
                          <a:solidFill>
                            <a:schemeClr val="accent1">
                              <a:lumMod val="50000"/>
                            </a:schemeClr>
                          </a:solidFill>
                          <a:latin typeface="+mj-lt"/>
                          <a:ea typeface="+mn-ea"/>
                          <a:cs typeface="+mn-cs"/>
                        </a:rPr>
                        <a:t>40</a:t>
                      </a:r>
                      <a:endParaRPr kumimoji="0" lang="en-GB" sz="2000" b="1" kern="1200" dirty="0" smtClean="0">
                        <a:solidFill>
                          <a:schemeClr val="accent1">
                            <a:lumMod val="50000"/>
                          </a:schemeClr>
                        </a:solidFill>
                        <a:latin typeface="+mj-lt"/>
                        <a:ea typeface="+mn-ea"/>
                        <a:cs typeface="+mn-cs"/>
                      </a:endParaRPr>
                    </a:p>
                  </a:txBody>
                  <a:tcPr marL="72014" marR="72014" marT="46791" marB="467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4096">
                <a:tc>
                  <a:txBody>
                    <a:bodyPr/>
                    <a:lstStyle/>
                    <a:p>
                      <a:pPr marL="0" marR="0" lvl="0" indent="0" algn="l" defTabSz="914400" rtl="0" eaLnBrk="1" fontAlgn="base" latinLnBrk="0" hangingPunct="1">
                        <a:lnSpc>
                          <a:spcPct val="60000"/>
                        </a:lnSpc>
                        <a:spcBef>
                          <a:spcPct val="20000"/>
                        </a:spcBef>
                        <a:spcAft>
                          <a:spcPct val="0"/>
                        </a:spcAft>
                        <a:buClr>
                          <a:schemeClr val="accent3"/>
                        </a:buClr>
                        <a:buSzPct val="95000"/>
                        <a:buFont typeface="Wingdings 2"/>
                        <a:buNone/>
                        <a:tabLst/>
                        <a:defRPr/>
                      </a:pPr>
                      <a:r>
                        <a:rPr kumimoji="0" lang="hr-HR" sz="2000" b="1" kern="1200" dirty="0" smtClean="0">
                          <a:solidFill>
                            <a:schemeClr val="accent1">
                              <a:lumMod val="50000"/>
                            </a:schemeClr>
                          </a:solidFill>
                          <a:latin typeface="+mj-lt"/>
                          <a:ea typeface="+mn-ea"/>
                          <a:cs typeface="+mn-cs"/>
                        </a:rPr>
                        <a:t>4. ZET – Program obnove sustava prijevoza putnika</a:t>
                      </a:r>
                      <a:endParaRPr kumimoji="0" lang="en-GB" sz="2000" b="1" kern="1200" dirty="0" smtClean="0">
                        <a:solidFill>
                          <a:schemeClr val="accent1">
                            <a:lumMod val="50000"/>
                          </a:schemeClr>
                        </a:solidFill>
                        <a:latin typeface="+mj-lt"/>
                        <a:ea typeface="+mn-ea"/>
                        <a:cs typeface="+mn-cs"/>
                      </a:endParaRPr>
                    </a:p>
                  </a:txBody>
                  <a:tcPr marL="72014" marR="72014" marT="46791" marB="467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60000"/>
                        </a:lnSpc>
                        <a:spcBef>
                          <a:spcPct val="20000"/>
                        </a:spcBef>
                        <a:spcAft>
                          <a:spcPct val="0"/>
                        </a:spcAft>
                        <a:buClr>
                          <a:schemeClr val="accent3"/>
                        </a:buClr>
                        <a:buSzPct val="95000"/>
                        <a:buFont typeface="Wingdings 2"/>
                        <a:buNone/>
                        <a:tabLst/>
                        <a:defRPr/>
                      </a:pPr>
                      <a:r>
                        <a:rPr kumimoji="0" lang="hr-HR" sz="2000" b="1" kern="1200" dirty="0" smtClean="0">
                          <a:solidFill>
                            <a:schemeClr val="accent1">
                              <a:lumMod val="50000"/>
                            </a:schemeClr>
                          </a:solidFill>
                          <a:latin typeface="+mj-lt"/>
                          <a:ea typeface="+mn-ea"/>
                          <a:cs typeface="+mn-cs"/>
                        </a:rPr>
                        <a:t>272</a:t>
                      </a:r>
                      <a:endParaRPr kumimoji="0" lang="en-GB" sz="2000" b="1" kern="1200" dirty="0" smtClean="0">
                        <a:solidFill>
                          <a:schemeClr val="accent1">
                            <a:lumMod val="50000"/>
                          </a:schemeClr>
                        </a:solidFill>
                        <a:latin typeface="+mj-lt"/>
                        <a:ea typeface="+mn-ea"/>
                        <a:cs typeface="+mn-cs"/>
                      </a:endParaRPr>
                    </a:p>
                  </a:txBody>
                  <a:tcPr marL="72014" marR="72014" marT="46791" marB="467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0000"/>
                        </a:lnSpc>
                        <a:spcBef>
                          <a:spcPct val="20000"/>
                        </a:spcBef>
                        <a:spcAft>
                          <a:spcPct val="0"/>
                        </a:spcAft>
                        <a:buClr>
                          <a:schemeClr val="accent3"/>
                        </a:buClr>
                        <a:buSzPct val="95000"/>
                        <a:buFont typeface="Wingdings 2"/>
                        <a:buNone/>
                        <a:tabLst/>
                        <a:defRPr/>
                      </a:pPr>
                      <a:r>
                        <a:rPr kumimoji="0" lang="hr-HR" sz="2000" b="1" kern="1200" dirty="0" smtClean="0">
                          <a:solidFill>
                            <a:schemeClr val="accent1">
                              <a:lumMod val="50000"/>
                            </a:schemeClr>
                          </a:solidFill>
                          <a:latin typeface="+mj-lt"/>
                          <a:ea typeface="+mn-ea"/>
                          <a:cs typeface="+mn-cs"/>
                        </a:rPr>
                        <a:t>10. Izgradnja novog putničkog terminala Zračne luke Zagreb</a:t>
                      </a:r>
                    </a:p>
                  </a:txBody>
                  <a:tcPr marL="72014" marR="72014" marT="46791" marB="467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60000"/>
                        </a:lnSpc>
                        <a:spcBef>
                          <a:spcPct val="20000"/>
                        </a:spcBef>
                        <a:spcAft>
                          <a:spcPct val="0"/>
                        </a:spcAft>
                        <a:buClr>
                          <a:schemeClr val="accent3"/>
                        </a:buClr>
                        <a:buSzPct val="95000"/>
                        <a:buFont typeface="Wingdings 2"/>
                        <a:buNone/>
                        <a:tabLst/>
                        <a:defRPr/>
                      </a:pPr>
                      <a:r>
                        <a:rPr kumimoji="0" lang="sr-Latn-CS" sz="2000" b="1" kern="1200" dirty="0" smtClean="0">
                          <a:solidFill>
                            <a:schemeClr val="accent1">
                              <a:lumMod val="50000"/>
                            </a:schemeClr>
                          </a:solidFill>
                          <a:latin typeface="+mj-lt"/>
                          <a:ea typeface="+mn-ea"/>
                          <a:cs typeface="+mn-cs"/>
                        </a:rPr>
                        <a:t>250</a:t>
                      </a:r>
                    </a:p>
                  </a:txBody>
                  <a:tcPr marL="72014" marR="72014" marT="46791" marB="467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4096">
                <a:tc>
                  <a:txBody>
                    <a:bodyPr/>
                    <a:lstStyle/>
                    <a:p>
                      <a:pPr marL="0" marR="0" lvl="0" indent="0" algn="l" defTabSz="914400" rtl="0" eaLnBrk="1" fontAlgn="base" latinLnBrk="0" hangingPunct="1">
                        <a:lnSpc>
                          <a:spcPct val="60000"/>
                        </a:lnSpc>
                        <a:spcBef>
                          <a:spcPct val="20000"/>
                        </a:spcBef>
                        <a:spcAft>
                          <a:spcPct val="0"/>
                        </a:spcAft>
                        <a:buClr>
                          <a:schemeClr val="accent3"/>
                        </a:buClr>
                        <a:buSzPct val="95000"/>
                        <a:buFont typeface="Wingdings 2"/>
                        <a:buNone/>
                        <a:tabLst/>
                        <a:defRPr/>
                      </a:pPr>
                      <a:r>
                        <a:rPr kumimoji="0" lang="hr-HR" sz="2000" b="1" kern="1200" dirty="0" smtClean="0">
                          <a:solidFill>
                            <a:schemeClr val="accent1">
                              <a:lumMod val="50000"/>
                            </a:schemeClr>
                          </a:solidFill>
                          <a:latin typeface="+mj-lt"/>
                          <a:ea typeface="+mn-ea"/>
                          <a:cs typeface="+mn-cs"/>
                        </a:rPr>
                        <a:t>5. Projekt Žičara Sljeme</a:t>
                      </a:r>
                      <a:endParaRPr kumimoji="0" lang="hr-HR" sz="2000" b="1" kern="1200" dirty="0">
                        <a:solidFill>
                          <a:schemeClr val="accent1">
                            <a:lumMod val="50000"/>
                          </a:schemeClr>
                        </a:solidFill>
                        <a:latin typeface="+mj-lt"/>
                        <a:ea typeface="+mn-ea"/>
                        <a:cs typeface="+mn-cs"/>
                      </a:endParaRPr>
                    </a:p>
                  </a:txBody>
                  <a:tcPr marL="72014" marR="72014" marT="46791" marB="467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60000"/>
                        </a:lnSpc>
                        <a:spcBef>
                          <a:spcPct val="20000"/>
                        </a:spcBef>
                        <a:spcAft>
                          <a:spcPct val="0"/>
                        </a:spcAft>
                        <a:buClr>
                          <a:schemeClr val="accent3"/>
                        </a:buClr>
                        <a:buSzPct val="95000"/>
                        <a:buFont typeface="Wingdings 2"/>
                        <a:buNone/>
                        <a:tabLst/>
                        <a:defRPr/>
                      </a:pPr>
                      <a:r>
                        <a:rPr kumimoji="0" lang="hr-HR" sz="2000" b="1" kern="1200" dirty="0" smtClean="0">
                          <a:solidFill>
                            <a:schemeClr val="accent1">
                              <a:lumMod val="50000"/>
                            </a:schemeClr>
                          </a:solidFill>
                          <a:latin typeface="+mj-lt"/>
                          <a:ea typeface="+mn-ea"/>
                          <a:cs typeface="+mn-cs"/>
                        </a:rPr>
                        <a:t>  40</a:t>
                      </a:r>
                      <a:endParaRPr kumimoji="0" lang="hr-HR" sz="2000" b="1" kern="1200" dirty="0">
                        <a:solidFill>
                          <a:schemeClr val="accent1">
                            <a:lumMod val="50000"/>
                          </a:schemeClr>
                        </a:solidFill>
                        <a:latin typeface="+mj-lt"/>
                        <a:ea typeface="+mn-ea"/>
                        <a:cs typeface="+mn-cs"/>
                      </a:endParaRPr>
                    </a:p>
                  </a:txBody>
                  <a:tcPr marL="72014" marR="72014" marT="46791" marB="467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0000"/>
                        </a:lnSpc>
                        <a:spcBef>
                          <a:spcPct val="20000"/>
                        </a:spcBef>
                        <a:spcAft>
                          <a:spcPct val="0"/>
                        </a:spcAft>
                        <a:buClr>
                          <a:schemeClr val="accent3"/>
                        </a:buClr>
                        <a:buSzPct val="95000"/>
                        <a:buFont typeface="Wingdings 2"/>
                        <a:buNone/>
                        <a:tabLst/>
                        <a:defRPr/>
                      </a:pPr>
                      <a:r>
                        <a:rPr kumimoji="0" lang="hr-HR" sz="2000" b="1" kern="1200" dirty="0" smtClean="0">
                          <a:solidFill>
                            <a:schemeClr val="accent1">
                              <a:lumMod val="50000"/>
                            </a:schemeClr>
                          </a:solidFill>
                          <a:latin typeface="+mj-lt"/>
                          <a:ea typeface="+mn-ea"/>
                          <a:cs typeface="+mn-cs"/>
                        </a:rPr>
                        <a:t>11. Projekt Akvarij u Zagrebu</a:t>
                      </a:r>
                      <a:endParaRPr kumimoji="0" lang="hr-HR" sz="2000" b="1" kern="1200" dirty="0">
                        <a:solidFill>
                          <a:schemeClr val="accent1">
                            <a:lumMod val="50000"/>
                          </a:schemeClr>
                        </a:solidFill>
                        <a:latin typeface="+mj-lt"/>
                        <a:ea typeface="+mn-ea"/>
                        <a:cs typeface="+mn-cs"/>
                      </a:endParaRPr>
                    </a:p>
                  </a:txBody>
                  <a:tcPr marL="72014" marR="72014" marT="46791" marB="467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60000"/>
                        </a:lnSpc>
                        <a:spcBef>
                          <a:spcPct val="20000"/>
                        </a:spcBef>
                        <a:spcAft>
                          <a:spcPct val="0"/>
                        </a:spcAft>
                        <a:buClr>
                          <a:schemeClr val="accent3"/>
                        </a:buClr>
                        <a:buSzPct val="95000"/>
                        <a:buFont typeface="Wingdings 2"/>
                        <a:buNone/>
                        <a:tabLst/>
                        <a:defRPr/>
                      </a:pPr>
                      <a:r>
                        <a:rPr kumimoji="0" lang="hr-HR" sz="2000" b="1" kern="1200" dirty="0" smtClean="0">
                          <a:solidFill>
                            <a:schemeClr val="accent1">
                              <a:lumMod val="50000"/>
                            </a:schemeClr>
                          </a:solidFill>
                          <a:latin typeface="+mj-lt"/>
                          <a:ea typeface="+mn-ea"/>
                          <a:cs typeface="+mn-cs"/>
                        </a:rPr>
                        <a:t>     9</a:t>
                      </a:r>
                      <a:endParaRPr kumimoji="0" lang="hr-HR" sz="2000" b="1" kern="1200" dirty="0">
                        <a:solidFill>
                          <a:schemeClr val="accent1">
                            <a:lumMod val="50000"/>
                          </a:schemeClr>
                        </a:solidFill>
                        <a:latin typeface="+mj-lt"/>
                        <a:ea typeface="+mn-ea"/>
                        <a:cs typeface="+mn-cs"/>
                      </a:endParaRPr>
                    </a:p>
                  </a:txBody>
                  <a:tcPr marL="72014" marR="72014" marT="46791" marB="467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0090">
                <a:tc>
                  <a:txBody>
                    <a:bodyPr/>
                    <a:lstStyle/>
                    <a:p>
                      <a:pPr marL="0" indent="0" algn="l" rtl="0" eaLnBrk="1" latinLnBrk="0" hangingPunct="1">
                        <a:lnSpc>
                          <a:spcPct val="60000"/>
                        </a:lnSpc>
                        <a:spcBef>
                          <a:spcPct val="20000"/>
                        </a:spcBef>
                        <a:buClr>
                          <a:schemeClr val="accent3"/>
                        </a:buClr>
                        <a:buSzPct val="95000"/>
                        <a:buFont typeface="Wingdings 2"/>
                        <a:buNone/>
                        <a:defRPr/>
                      </a:pPr>
                      <a:r>
                        <a:rPr kumimoji="0" lang="hr-HR" sz="2000" b="1" kern="1200" dirty="0" smtClean="0">
                          <a:solidFill>
                            <a:schemeClr val="accent1">
                              <a:lumMod val="50000"/>
                            </a:schemeClr>
                          </a:solidFill>
                          <a:latin typeface="+mj-lt"/>
                          <a:ea typeface="+mn-ea"/>
                          <a:cs typeface="+mn-cs"/>
                        </a:rPr>
                        <a:t>6.</a:t>
                      </a:r>
                      <a:r>
                        <a:rPr kumimoji="0" lang="pl-PL" sz="2000" b="1" kern="1200" dirty="0" smtClean="0">
                          <a:solidFill>
                            <a:schemeClr val="accent1">
                              <a:lumMod val="50000"/>
                            </a:schemeClr>
                          </a:solidFill>
                          <a:latin typeface="+mj-lt"/>
                          <a:ea typeface="+mn-ea"/>
                          <a:cs typeface="+mn-cs"/>
                        </a:rPr>
                        <a:t> Projekt Termalno</a:t>
                      </a:r>
                      <a:r>
                        <a:rPr kumimoji="0" lang="pl-PL" sz="2000" b="1" kern="1200" baseline="0" dirty="0" smtClean="0">
                          <a:solidFill>
                            <a:schemeClr val="accent1">
                              <a:lumMod val="50000"/>
                            </a:schemeClr>
                          </a:solidFill>
                          <a:latin typeface="+mj-lt"/>
                          <a:ea typeface="+mn-ea"/>
                          <a:cs typeface="+mn-cs"/>
                        </a:rPr>
                        <a:t> kupalište   Blato u Zagrebu</a:t>
                      </a:r>
                      <a:endParaRPr kumimoji="0" lang="hr-HR" sz="2000" b="1" kern="1200" dirty="0">
                        <a:solidFill>
                          <a:schemeClr val="accent1">
                            <a:lumMod val="50000"/>
                          </a:schemeClr>
                        </a:solidFill>
                        <a:latin typeface="+mj-lt"/>
                        <a:ea typeface="+mn-ea"/>
                        <a:cs typeface="+mn-cs"/>
                      </a:endParaRPr>
                    </a:p>
                  </a:txBody>
                  <a:tcPr marL="72014" marR="72014" marT="46791" marB="467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60000"/>
                        </a:lnSpc>
                        <a:spcBef>
                          <a:spcPct val="20000"/>
                        </a:spcBef>
                        <a:spcAft>
                          <a:spcPct val="0"/>
                        </a:spcAft>
                        <a:buClr>
                          <a:schemeClr val="accent3"/>
                        </a:buClr>
                        <a:buSzPct val="95000"/>
                        <a:buFont typeface="Wingdings 2"/>
                        <a:buNone/>
                        <a:tabLst/>
                        <a:defRPr/>
                      </a:pPr>
                      <a:r>
                        <a:rPr kumimoji="0" lang="hr-HR" sz="2000" b="1" kern="1200" dirty="0" smtClean="0">
                          <a:solidFill>
                            <a:schemeClr val="accent1">
                              <a:lumMod val="50000"/>
                            </a:schemeClr>
                          </a:solidFill>
                          <a:latin typeface="+mj-lt"/>
                          <a:ea typeface="+mn-ea"/>
                          <a:cs typeface="+mn-cs"/>
                        </a:rPr>
                        <a:t>  50</a:t>
                      </a:r>
                      <a:endParaRPr kumimoji="0" lang="hr-HR" sz="2000" b="1" kern="1200" dirty="0">
                        <a:solidFill>
                          <a:schemeClr val="accent1">
                            <a:lumMod val="50000"/>
                          </a:schemeClr>
                        </a:solidFill>
                        <a:latin typeface="+mj-lt"/>
                        <a:ea typeface="+mn-ea"/>
                        <a:cs typeface="+mn-cs"/>
                      </a:endParaRPr>
                    </a:p>
                  </a:txBody>
                  <a:tcPr marL="72014" marR="72014" marT="46791" marB="467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hr-HR"/>
                    </a:p>
                  </a:txBody>
                  <a:tcPr marL="72014" marR="72014" marT="46791" marB="467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hr-HR" dirty="0"/>
                    </a:p>
                  </a:txBody>
                  <a:tcPr marL="72014" marR="72014" marT="46791" marB="467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2574" name="Picture 60" descr="grb grada 4x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5025" y="0"/>
            <a:ext cx="68897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75" name="Text Box 111"/>
          <p:cNvSpPr txBox="1">
            <a:spLocks noChangeArrowheads="1"/>
          </p:cNvSpPr>
          <p:nvPr/>
        </p:nvSpPr>
        <p:spPr bwMode="auto">
          <a:xfrm>
            <a:off x="1331913" y="4763"/>
            <a:ext cx="59055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0"/>
              </a:spcBef>
              <a:spcAft>
                <a:spcPct val="0"/>
              </a:spcAft>
              <a:defRPr sz="1200">
                <a:solidFill>
                  <a:schemeClr val="tx1"/>
                </a:solidFill>
                <a:latin typeface="Tahoma" pitchFamily="34" charset="0"/>
              </a:defRPr>
            </a:lvl6pPr>
            <a:lvl7pPr marL="2971800" indent="-228600" eaLnBrk="0" fontAlgn="base" hangingPunct="0">
              <a:spcBef>
                <a:spcPct val="0"/>
              </a:spcBef>
              <a:spcAft>
                <a:spcPct val="0"/>
              </a:spcAft>
              <a:defRPr sz="1200">
                <a:solidFill>
                  <a:schemeClr val="tx1"/>
                </a:solidFill>
                <a:latin typeface="Tahoma" pitchFamily="34" charset="0"/>
              </a:defRPr>
            </a:lvl7pPr>
            <a:lvl8pPr marL="3429000" indent="-228600" eaLnBrk="0" fontAlgn="base" hangingPunct="0">
              <a:spcBef>
                <a:spcPct val="0"/>
              </a:spcBef>
              <a:spcAft>
                <a:spcPct val="0"/>
              </a:spcAft>
              <a:defRPr sz="1200">
                <a:solidFill>
                  <a:schemeClr val="tx1"/>
                </a:solidFill>
                <a:latin typeface="Tahoma" pitchFamily="34" charset="0"/>
              </a:defRPr>
            </a:lvl8pPr>
            <a:lvl9pPr marL="3886200" indent="-228600" eaLnBrk="0" fontAlgn="base" hangingPunct="0">
              <a:spcBef>
                <a:spcPct val="0"/>
              </a:spcBef>
              <a:spcAft>
                <a:spcPct val="0"/>
              </a:spcAft>
              <a:defRPr sz="1200">
                <a:solidFill>
                  <a:schemeClr val="tx1"/>
                </a:solidFill>
                <a:latin typeface="Tahoma" pitchFamily="34" charset="0"/>
              </a:defRPr>
            </a:lvl9pPr>
          </a:lstStyle>
          <a:p>
            <a:pPr eaLnBrk="1" hangingPunct="1">
              <a:spcBef>
                <a:spcPct val="0"/>
              </a:spcBef>
              <a:defRPr/>
            </a:pPr>
            <a:r>
              <a:rPr lang="hr-HR" sz="2800" b="1" dirty="0">
                <a:solidFill>
                  <a:srgbClr val="002060"/>
                </a:solidFill>
                <a:latin typeface="+mj-lt"/>
                <a:ea typeface="+mj-ea"/>
                <a:cs typeface="+mj-cs"/>
              </a:rPr>
              <a:t>Investicijski projekti Grada Zagreba</a:t>
            </a:r>
          </a:p>
        </p:txBody>
      </p:sp>
    </p:spTree>
    <p:extLst>
      <p:ext uri="{BB962C8B-B14F-4D97-AF65-F5344CB8AC3E}">
        <p14:creationId xmlns:p14="http://schemas.microsoft.com/office/powerpoint/2010/main" val="70807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6"/>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0"/>
              </a:spcBef>
              <a:spcAft>
                <a:spcPct val="0"/>
              </a:spcAft>
              <a:defRPr sz="1200">
                <a:solidFill>
                  <a:schemeClr val="tx1"/>
                </a:solidFill>
                <a:latin typeface="Tahoma" pitchFamily="34" charset="0"/>
              </a:defRPr>
            </a:lvl6pPr>
            <a:lvl7pPr marL="2971800" indent="-228600" eaLnBrk="0" fontAlgn="base" hangingPunct="0">
              <a:spcBef>
                <a:spcPct val="0"/>
              </a:spcBef>
              <a:spcAft>
                <a:spcPct val="0"/>
              </a:spcAft>
              <a:defRPr sz="1200">
                <a:solidFill>
                  <a:schemeClr val="tx1"/>
                </a:solidFill>
                <a:latin typeface="Tahoma" pitchFamily="34" charset="0"/>
              </a:defRPr>
            </a:lvl7pPr>
            <a:lvl8pPr marL="3429000" indent="-228600" eaLnBrk="0" fontAlgn="base" hangingPunct="0">
              <a:spcBef>
                <a:spcPct val="0"/>
              </a:spcBef>
              <a:spcAft>
                <a:spcPct val="0"/>
              </a:spcAft>
              <a:defRPr sz="1200">
                <a:solidFill>
                  <a:schemeClr val="tx1"/>
                </a:solidFill>
                <a:latin typeface="Tahoma" pitchFamily="34" charset="0"/>
              </a:defRPr>
            </a:lvl8pPr>
            <a:lvl9pPr marL="3886200" indent="-228600" eaLnBrk="0" fontAlgn="base" hangingPunct="0">
              <a:spcBef>
                <a:spcPct val="0"/>
              </a:spcBef>
              <a:spcAft>
                <a:spcPct val="0"/>
              </a:spcAft>
              <a:defRPr sz="1200">
                <a:solidFill>
                  <a:schemeClr val="tx1"/>
                </a:solidFill>
                <a:latin typeface="Tahoma" pitchFamily="34" charset="0"/>
              </a:defRPr>
            </a:lvl9pPr>
          </a:lstStyle>
          <a:p>
            <a:pPr algn="r" eaLnBrk="1" hangingPunct="1"/>
            <a:fld id="{D2B6C53B-894A-4468-92F6-E2E80010B479}" type="slidenum">
              <a:rPr lang="hr-HR" sz="1400">
                <a:latin typeface="Arial" charset="0"/>
              </a:rPr>
              <a:pPr algn="r" eaLnBrk="1" hangingPunct="1"/>
              <a:t>13</a:t>
            </a:fld>
            <a:endParaRPr lang="hr-HR" sz="1400">
              <a:latin typeface="Arial" charset="0"/>
            </a:endParaRPr>
          </a:p>
        </p:txBody>
      </p:sp>
      <p:sp>
        <p:nvSpPr>
          <p:cNvPr id="251906" name="Rectangle 2"/>
          <p:cNvSpPr>
            <a:spLocks noGrp="1" noChangeArrowheads="1"/>
          </p:cNvSpPr>
          <p:nvPr>
            <p:ph type="title" idx="4294967295"/>
          </p:nvPr>
        </p:nvSpPr>
        <p:spPr>
          <a:xfrm>
            <a:off x="395288" y="404663"/>
            <a:ext cx="7848600" cy="1224137"/>
          </a:xfrm>
        </p:spPr>
        <p:txBody>
          <a:bodyPr>
            <a:normAutofit/>
          </a:bodyPr>
          <a:lstStyle/>
          <a:p>
            <a:pPr eaLnBrk="1" hangingPunct="1">
              <a:defRPr/>
            </a:pPr>
            <a:r>
              <a:rPr lang="hr-HR" sz="2800" b="1" dirty="0" smtClean="0">
                <a:solidFill>
                  <a:schemeClr val="accent2"/>
                </a:solidFill>
              </a:rPr>
              <a:t>Centralni uređaj za pročišćavanje otpadnih voda grada Zagreba i pripadajući infrastrukturni objekti</a:t>
            </a:r>
          </a:p>
        </p:txBody>
      </p:sp>
      <p:sp>
        <p:nvSpPr>
          <p:cNvPr id="251907" name="Rectangle 3"/>
          <p:cNvSpPr>
            <a:spLocks noGrp="1" noChangeArrowheads="1"/>
          </p:cNvSpPr>
          <p:nvPr>
            <p:ph type="body" sz="half" idx="4294967295"/>
          </p:nvPr>
        </p:nvSpPr>
        <p:spPr>
          <a:xfrm>
            <a:off x="179388" y="5157788"/>
            <a:ext cx="8820150" cy="1223962"/>
          </a:xfrm>
        </p:spPr>
        <p:txBody>
          <a:bodyPr>
            <a:normAutofit fontScale="70000" lnSpcReduction="20000"/>
          </a:bodyPr>
          <a:lstStyle/>
          <a:p>
            <a:pPr>
              <a:lnSpc>
                <a:spcPct val="80000"/>
              </a:lnSpc>
              <a:buFont typeface="Arial" pitchFamily="34" charset="0"/>
              <a:buChar char="•"/>
              <a:defRPr/>
            </a:pPr>
            <a:r>
              <a:rPr lang="en-AU" sz="3200" dirty="0" smtClean="0">
                <a:solidFill>
                  <a:schemeClr val="accent1">
                    <a:lumMod val="50000"/>
                  </a:schemeClr>
                </a:solidFill>
                <a:latin typeface="+mj-lt"/>
              </a:rPr>
              <a:t>Projekt </a:t>
            </a:r>
            <a:r>
              <a:rPr lang="en-AU" sz="3200" dirty="0">
                <a:solidFill>
                  <a:schemeClr val="accent1">
                    <a:lumMod val="50000"/>
                  </a:schemeClr>
                </a:solidFill>
                <a:latin typeface="+mj-lt"/>
              </a:rPr>
              <a:t>CUPOVZ </a:t>
            </a:r>
            <a:r>
              <a:rPr lang="hr-HR" sz="3200" dirty="0">
                <a:solidFill>
                  <a:schemeClr val="accent1">
                    <a:lumMod val="50000"/>
                  </a:schemeClr>
                </a:solidFill>
                <a:latin typeface="+mj-lt"/>
              </a:rPr>
              <a:t> - </a:t>
            </a:r>
            <a:r>
              <a:rPr lang="en-AU" sz="3200" dirty="0" err="1">
                <a:solidFill>
                  <a:schemeClr val="accent1">
                    <a:lumMod val="50000"/>
                  </a:schemeClr>
                </a:solidFill>
                <a:latin typeface="+mj-lt"/>
              </a:rPr>
              <a:t>jedan</a:t>
            </a:r>
            <a:r>
              <a:rPr lang="en-AU" sz="3200" dirty="0">
                <a:solidFill>
                  <a:schemeClr val="accent1">
                    <a:lumMod val="50000"/>
                  </a:schemeClr>
                </a:solidFill>
                <a:latin typeface="+mj-lt"/>
              </a:rPr>
              <a:t> od </a:t>
            </a:r>
            <a:r>
              <a:rPr lang="en-AU" sz="3200" dirty="0" err="1">
                <a:solidFill>
                  <a:schemeClr val="accent1">
                    <a:lumMod val="50000"/>
                  </a:schemeClr>
                </a:solidFill>
                <a:latin typeface="+mj-lt"/>
              </a:rPr>
              <a:t>najve</a:t>
            </a:r>
            <a:r>
              <a:rPr lang="hr-HR" sz="3200" dirty="0">
                <a:solidFill>
                  <a:schemeClr val="accent1">
                    <a:lumMod val="50000"/>
                  </a:schemeClr>
                </a:solidFill>
                <a:latin typeface="+mj-lt"/>
              </a:rPr>
              <a:t>ć</a:t>
            </a:r>
            <a:r>
              <a:rPr lang="en-AU" sz="3200" dirty="0" err="1">
                <a:solidFill>
                  <a:schemeClr val="accent1">
                    <a:lumMod val="50000"/>
                  </a:schemeClr>
                </a:solidFill>
                <a:latin typeface="+mj-lt"/>
              </a:rPr>
              <a:t>ih</a:t>
            </a:r>
            <a:r>
              <a:rPr lang="en-AU" sz="3200" dirty="0">
                <a:solidFill>
                  <a:schemeClr val="accent1">
                    <a:lumMod val="50000"/>
                  </a:schemeClr>
                </a:solidFill>
                <a:latin typeface="+mj-lt"/>
              </a:rPr>
              <a:t> i </a:t>
            </a:r>
            <a:r>
              <a:rPr lang="en-AU" sz="3200" dirty="0" err="1">
                <a:solidFill>
                  <a:schemeClr val="accent1">
                    <a:lumMod val="50000"/>
                  </a:schemeClr>
                </a:solidFill>
                <a:latin typeface="+mj-lt"/>
              </a:rPr>
              <a:t>najizazovnijih</a:t>
            </a:r>
            <a:r>
              <a:rPr lang="en-AU" sz="3200" dirty="0">
                <a:solidFill>
                  <a:schemeClr val="accent1">
                    <a:lumMod val="50000"/>
                  </a:schemeClr>
                </a:solidFill>
                <a:latin typeface="+mj-lt"/>
              </a:rPr>
              <a:t> </a:t>
            </a:r>
            <a:r>
              <a:rPr lang="en-AU" sz="3200" dirty="0" err="1">
                <a:solidFill>
                  <a:schemeClr val="accent1">
                    <a:lumMod val="50000"/>
                  </a:schemeClr>
                </a:solidFill>
                <a:latin typeface="+mj-lt"/>
              </a:rPr>
              <a:t>ekolo</a:t>
            </a:r>
            <a:r>
              <a:rPr lang="hr-HR" sz="3200" dirty="0">
                <a:solidFill>
                  <a:schemeClr val="accent1">
                    <a:lumMod val="50000"/>
                  </a:schemeClr>
                </a:solidFill>
                <a:latin typeface="+mj-lt"/>
              </a:rPr>
              <a:t>š</a:t>
            </a:r>
            <a:r>
              <a:rPr lang="en-AU" sz="3200" dirty="0" err="1">
                <a:solidFill>
                  <a:schemeClr val="accent1">
                    <a:lumMod val="50000"/>
                  </a:schemeClr>
                </a:solidFill>
                <a:latin typeface="+mj-lt"/>
              </a:rPr>
              <a:t>kih</a:t>
            </a:r>
            <a:r>
              <a:rPr lang="en-AU" sz="3200" dirty="0">
                <a:solidFill>
                  <a:schemeClr val="accent1">
                    <a:lumMod val="50000"/>
                  </a:schemeClr>
                </a:solidFill>
                <a:latin typeface="+mj-lt"/>
              </a:rPr>
              <a:t> </a:t>
            </a:r>
            <a:r>
              <a:rPr lang="en-AU" sz="3200" dirty="0" err="1">
                <a:solidFill>
                  <a:schemeClr val="accent1">
                    <a:lumMod val="50000"/>
                  </a:schemeClr>
                </a:solidFill>
                <a:latin typeface="+mj-lt"/>
              </a:rPr>
              <a:t>zahvata</a:t>
            </a:r>
            <a:r>
              <a:rPr lang="en-AU" sz="3200" dirty="0">
                <a:solidFill>
                  <a:schemeClr val="accent1">
                    <a:lumMod val="50000"/>
                  </a:schemeClr>
                </a:solidFill>
                <a:latin typeface="+mj-lt"/>
              </a:rPr>
              <a:t> u </a:t>
            </a:r>
            <a:r>
              <a:rPr lang="en-AU" sz="3200" dirty="0" err="1">
                <a:solidFill>
                  <a:schemeClr val="accent1">
                    <a:lumMod val="50000"/>
                  </a:schemeClr>
                </a:solidFill>
                <a:latin typeface="+mj-lt"/>
              </a:rPr>
              <a:t>Europi</a:t>
            </a:r>
            <a:r>
              <a:rPr lang="hr-HR" sz="3200" dirty="0" smtClean="0">
                <a:solidFill>
                  <a:schemeClr val="accent1">
                    <a:lumMod val="50000"/>
                  </a:schemeClr>
                </a:solidFill>
                <a:latin typeface="+mj-lt"/>
              </a:rPr>
              <a:t>, </a:t>
            </a:r>
            <a:r>
              <a:rPr lang="en-AU" sz="3200" dirty="0" err="1" smtClean="0">
                <a:solidFill>
                  <a:schemeClr val="accent1">
                    <a:lumMod val="50000"/>
                  </a:schemeClr>
                </a:solidFill>
                <a:latin typeface="+mj-lt"/>
              </a:rPr>
              <a:t>kojim</a:t>
            </a:r>
            <a:r>
              <a:rPr lang="en-AU" sz="3200" dirty="0" smtClean="0">
                <a:solidFill>
                  <a:schemeClr val="accent1">
                    <a:lumMod val="50000"/>
                  </a:schemeClr>
                </a:solidFill>
                <a:latin typeface="+mj-lt"/>
              </a:rPr>
              <a:t> </a:t>
            </a:r>
            <a:r>
              <a:rPr lang="en-AU" sz="3200" dirty="0">
                <a:solidFill>
                  <a:schemeClr val="accent1">
                    <a:lumMod val="50000"/>
                  </a:schemeClr>
                </a:solidFill>
                <a:latin typeface="+mj-lt"/>
              </a:rPr>
              <a:t>se </a:t>
            </a:r>
            <a:r>
              <a:rPr lang="en-AU" sz="3200" dirty="0" err="1">
                <a:solidFill>
                  <a:schemeClr val="accent1">
                    <a:lumMod val="50000"/>
                  </a:schemeClr>
                </a:solidFill>
                <a:latin typeface="+mj-lt"/>
              </a:rPr>
              <a:t>rje</a:t>
            </a:r>
            <a:r>
              <a:rPr lang="hr-HR" sz="3200" dirty="0">
                <a:solidFill>
                  <a:schemeClr val="accent1">
                    <a:lumMod val="50000"/>
                  </a:schemeClr>
                </a:solidFill>
                <a:latin typeface="+mj-lt"/>
              </a:rPr>
              <a:t>š</a:t>
            </a:r>
            <a:r>
              <a:rPr lang="en-AU" sz="3200" dirty="0" err="1">
                <a:solidFill>
                  <a:schemeClr val="accent1">
                    <a:lumMod val="50000"/>
                  </a:schemeClr>
                </a:solidFill>
                <a:latin typeface="+mj-lt"/>
              </a:rPr>
              <a:t>ava</a:t>
            </a:r>
            <a:r>
              <a:rPr lang="en-AU" sz="3200" dirty="0">
                <a:solidFill>
                  <a:schemeClr val="accent1">
                    <a:lumMod val="50000"/>
                  </a:schemeClr>
                </a:solidFill>
                <a:latin typeface="+mj-lt"/>
              </a:rPr>
              <a:t> problem </a:t>
            </a:r>
            <a:r>
              <a:rPr lang="en-AU" sz="3200" dirty="0" err="1">
                <a:solidFill>
                  <a:schemeClr val="accent1">
                    <a:lumMod val="50000"/>
                  </a:schemeClr>
                </a:solidFill>
                <a:latin typeface="+mj-lt"/>
              </a:rPr>
              <a:t>zaga</a:t>
            </a:r>
            <a:r>
              <a:rPr lang="hr-HR" sz="3200" dirty="0">
                <a:solidFill>
                  <a:schemeClr val="accent1">
                    <a:lumMod val="50000"/>
                  </a:schemeClr>
                </a:solidFill>
                <a:latin typeface="+mj-lt"/>
              </a:rPr>
              <a:t>đ</a:t>
            </a:r>
            <a:r>
              <a:rPr lang="en-AU" sz="3200" dirty="0" err="1">
                <a:solidFill>
                  <a:schemeClr val="accent1">
                    <a:lumMod val="50000"/>
                  </a:schemeClr>
                </a:solidFill>
                <a:latin typeface="+mj-lt"/>
              </a:rPr>
              <a:t>enja</a:t>
            </a:r>
            <a:r>
              <a:rPr lang="en-AU" sz="3200" dirty="0">
                <a:solidFill>
                  <a:schemeClr val="accent1">
                    <a:lumMod val="50000"/>
                  </a:schemeClr>
                </a:solidFill>
                <a:latin typeface="+mj-lt"/>
              </a:rPr>
              <a:t> i </a:t>
            </a:r>
            <a:r>
              <a:rPr lang="en-AU" sz="3200" dirty="0" err="1">
                <a:solidFill>
                  <a:schemeClr val="accent1">
                    <a:lumMod val="50000"/>
                  </a:schemeClr>
                </a:solidFill>
                <a:latin typeface="+mj-lt"/>
              </a:rPr>
              <a:t>ugro</a:t>
            </a:r>
            <a:r>
              <a:rPr lang="hr-HR" sz="3200" dirty="0">
                <a:solidFill>
                  <a:schemeClr val="accent1">
                    <a:lumMod val="50000"/>
                  </a:schemeClr>
                </a:solidFill>
                <a:latin typeface="+mj-lt"/>
              </a:rPr>
              <a:t>ž</a:t>
            </a:r>
            <a:r>
              <a:rPr lang="en-AU" sz="3200" dirty="0" err="1">
                <a:solidFill>
                  <a:schemeClr val="accent1">
                    <a:lumMod val="50000"/>
                  </a:schemeClr>
                </a:solidFill>
                <a:latin typeface="+mj-lt"/>
              </a:rPr>
              <a:t>enosti</a:t>
            </a:r>
            <a:r>
              <a:rPr lang="en-AU" sz="3200" dirty="0">
                <a:solidFill>
                  <a:schemeClr val="accent1">
                    <a:lumMod val="50000"/>
                  </a:schemeClr>
                </a:solidFill>
                <a:latin typeface="+mj-lt"/>
              </a:rPr>
              <a:t> </a:t>
            </a:r>
            <a:r>
              <a:rPr lang="en-AU" sz="3200" dirty="0" err="1">
                <a:solidFill>
                  <a:schemeClr val="accent1">
                    <a:lumMod val="50000"/>
                  </a:schemeClr>
                </a:solidFill>
                <a:latin typeface="+mj-lt"/>
              </a:rPr>
              <a:t>podzemnih</a:t>
            </a:r>
            <a:r>
              <a:rPr lang="en-AU" sz="3200" dirty="0">
                <a:solidFill>
                  <a:schemeClr val="accent1">
                    <a:lumMod val="50000"/>
                  </a:schemeClr>
                </a:solidFill>
                <a:latin typeface="+mj-lt"/>
              </a:rPr>
              <a:t> </a:t>
            </a:r>
            <a:r>
              <a:rPr lang="en-AU" sz="3200" dirty="0" err="1">
                <a:solidFill>
                  <a:schemeClr val="accent1">
                    <a:lumMod val="50000"/>
                  </a:schemeClr>
                </a:solidFill>
                <a:latin typeface="+mj-lt"/>
              </a:rPr>
              <a:t>voda</a:t>
            </a:r>
            <a:r>
              <a:rPr lang="hr-HR" sz="3200" dirty="0" smtClean="0">
                <a:solidFill>
                  <a:schemeClr val="accent1">
                    <a:lumMod val="50000"/>
                  </a:schemeClr>
                </a:solidFill>
                <a:latin typeface="+mj-lt"/>
              </a:rPr>
              <a:t>, </a:t>
            </a:r>
            <a:r>
              <a:rPr lang="en-AU" sz="3200" dirty="0" err="1" smtClean="0">
                <a:solidFill>
                  <a:schemeClr val="accent1">
                    <a:lumMod val="50000"/>
                  </a:schemeClr>
                </a:solidFill>
                <a:latin typeface="+mj-lt"/>
              </a:rPr>
              <a:t>odnosno</a:t>
            </a:r>
            <a:r>
              <a:rPr lang="en-AU" sz="3200" dirty="0" smtClean="0">
                <a:solidFill>
                  <a:schemeClr val="accent1">
                    <a:lumMod val="50000"/>
                  </a:schemeClr>
                </a:solidFill>
                <a:latin typeface="+mj-lt"/>
              </a:rPr>
              <a:t> </a:t>
            </a:r>
            <a:r>
              <a:rPr lang="en-AU" sz="3200" dirty="0">
                <a:solidFill>
                  <a:schemeClr val="accent1">
                    <a:lumMod val="50000"/>
                  </a:schemeClr>
                </a:solidFill>
                <a:latin typeface="+mj-lt"/>
              </a:rPr>
              <a:t>o</a:t>
            </a:r>
            <a:r>
              <a:rPr lang="hr-HR" sz="3200" dirty="0">
                <a:solidFill>
                  <a:schemeClr val="accent1">
                    <a:lumMod val="50000"/>
                  </a:schemeClr>
                </a:solidFill>
                <a:latin typeface="+mj-lt"/>
              </a:rPr>
              <a:t>č</a:t>
            </a:r>
            <a:r>
              <a:rPr lang="en-AU" sz="3200" dirty="0" err="1">
                <a:solidFill>
                  <a:schemeClr val="accent1">
                    <a:lumMod val="50000"/>
                  </a:schemeClr>
                </a:solidFill>
                <a:latin typeface="+mj-lt"/>
              </a:rPr>
              <a:t>uvanje</a:t>
            </a:r>
            <a:r>
              <a:rPr lang="en-AU" sz="3200" dirty="0">
                <a:solidFill>
                  <a:schemeClr val="accent1">
                    <a:lumMod val="50000"/>
                  </a:schemeClr>
                </a:solidFill>
                <a:latin typeface="+mj-lt"/>
              </a:rPr>
              <a:t> </a:t>
            </a:r>
            <a:r>
              <a:rPr lang="en-AU" sz="3200" dirty="0" err="1">
                <a:solidFill>
                  <a:schemeClr val="accent1">
                    <a:lumMod val="50000"/>
                  </a:schemeClr>
                </a:solidFill>
                <a:latin typeface="+mj-lt"/>
              </a:rPr>
              <a:t>postoje</a:t>
            </a:r>
            <a:r>
              <a:rPr lang="hr-HR" sz="3200" dirty="0">
                <a:solidFill>
                  <a:schemeClr val="accent1">
                    <a:lumMod val="50000"/>
                  </a:schemeClr>
                </a:solidFill>
                <a:latin typeface="+mj-lt"/>
              </a:rPr>
              <a:t>ć</a:t>
            </a:r>
            <a:r>
              <a:rPr lang="en-AU" sz="3200" dirty="0" err="1">
                <a:solidFill>
                  <a:schemeClr val="accent1">
                    <a:lumMod val="50000"/>
                  </a:schemeClr>
                </a:solidFill>
                <a:latin typeface="+mj-lt"/>
              </a:rPr>
              <a:t>ih</a:t>
            </a:r>
            <a:r>
              <a:rPr lang="en-AU" sz="3200" dirty="0">
                <a:solidFill>
                  <a:schemeClr val="accent1">
                    <a:lumMod val="50000"/>
                  </a:schemeClr>
                </a:solidFill>
                <a:latin typeface="+mj-lt"/>
              </a:rPr>
              <a:t> i </a:t>
            </a:r>
            <a:r>
              <a:rPr lang="en-AU" sz="3200" dirty="0" err="1">
                <a:solidFill>
                  <a:schemeClr val="accent1">
                    <a:lumMod val="50000"/>
                  </a:schemeClr>
                </a:solidFill>
                <a:latin typeface="+mj-lt"/>
              </a:rPr>
              <a:t>potencijalnih</a:t>
            </a:r>
            <a:r>
              <a:rPr lang="en-AU" sz="3200" dirty="0">
                <a:solidFill>
                  <a:schemeClr val="accent1">
                    <a:lumMod val="50000"/>
                  </a:schemeClr>
                </a:solidFill>
                <a:latin typeface="+mj-lt"/>
              </a:rPr>
              <a:t> </a:t>
            </a:r>
            <a:r>
              <a:rPr lang="en-AU" sz="3200" dirty="0" err="1">
                <a:solidFill>
                  <a:schemeClr val="accent1">
                    <a:lumMod val="50000"/>
                  </a:schemeClr>
                </a:solidFill>
                <a:latin typeface="+mj-lt"/>
              </a:rPr>
              <a:t>vodocrpili</a:t>
            </a:r>
            <a:r>
              <a:rPr lang="hr-HR" sz="3200" dirty="0">
                <a:solidFill>
                  <a:schemeClr val="accent1">
                    <a:lumMod val="50000"/>
                  </a:schemeClr>
                </a:solidFill>
                <a:latin typeface="+mj-lt"/>
              </a:rPr>
              <a:t>š</a:t>
            </a:r>
            <a:r>
              <a:rPr lang="en-AU" sz="3200" dirty="0">
                <a:solidFill>
                  <a:schemeClr val="accent1">
                    <a:lumMod val="50000"/>
                  </a:schemeClr>
                </a:solidFill>
                <a:latin typeface="+mj-lt"/>
              </a:rPr>
              <a:t>ta u </a:t>
            </a:r>
            <a:r>
              <a:rPr lang="en-AU" sz="3200" dirty="0" err="1">
                <a:solidFill>
                  <a:schemeClr val="accent1">
                    <a:lumMod val="50000"/>
                  </a:schemeClr>
                </a:solidFill>
                <a:latin typeface="+mj-lt"/>
              </a:rPr>
              <a:t>gradu</a:t>
            </a:r>
            <a:r>
              <a:rPr lang="en-AU" sz="3200" dirty="0">
                <a:solidFill>
                  <a:schemeClr val="accent1">
                    <a:lumMod val="50000"/>
                  </a:schemeClr>
                </a:solidFill>
                <a:latin typeface="+mj-lt"/>
              </a:rPr>
              <a:t> </a:t>
            </a:r>
            <a:r>
              <a:rPr lang="en-AU" sz="3200" dirty="0" err="1">
                <a:solidFill>
                  <a:schemeClr val="accent1">
                    <a:lumMod val="50000"/>
                  </a:schemeClr>
                </a:solidFill>
                <a:latin typeface="+mj-lt"/>
              </a:rPr>
              <a:t>Zagrebu</a:t>
            </a:r>
            <a:r>
              <a:rPr lang="en-AU" sz="3200" dirty="0">
                <a:solidFill>
                  <a:schemeClr val="accent1">
                    <a:lumMod val="50000"/>
                  </a:schemeClr>
                </a:solidFill>
                <a:latin typeface="+mj-lt"/>
              </a:rPr>
              <a:t> </a:t>
            </a:r>
            <a:r>
              <a:rPr lang="en-AU" sz="3200" dirty="0" err="1" smtClean="0">
                <a:solidFill>
                  <a:schemeClr val="accent1">
                    <a:lumMod val="50000"/>
                  </a:schemeClr>
                </a:solidFill>
                <a:latin typeface="+mj-lt"/>
              </a:rPr>
              <a:t>te</a:t>
            </a:r>
            <a:r>
              <a:rPr lang="hr-HR" sz="3200" dirty="0" smtClean="0">
                <a:solidFill>
                  <a:schemeClr val="accent1">
                    <a:lumMod val="50000"/>
                  </a:schemeClr>
                </a:solidFill>
                <a:latin typeface="+mj-lt"/>
              </a:rPr>
              <a:t> </a:t>
            </a:r>
            <a:r>
              <a:rPr lang="en-AU" sz="3200" dirty="0" err="1" smtClean="0">
                <a:solidFill>
                  <a:schemeClr val="accent1">
                    <a:lumMod val="50000"/>
                  </a:schemeClr>
                </a:solidFill>
                <a:latin typeface="+mj-lt"/>
              </a:rPr>
              <a:t>na</a:t>
            </a:r>
            <a:r>
              <a:rPr lang="en-AU" sz="3200" dirty="0" smtClean="0">
                <a:solidFill>
                  <a:schemeClr val="accent1">
                    <a:lumMod val="50000"/>
                  </a:schemeClr>
                </a:solidFill>
                <a:latin typeface="+mj-lt"/>
              </a:rPr>
              <a:t> </a:t>
            </a:r>
            <a:r>
              <a:rPr lang="en-AU" sz="3200" dirty="0" err="1">
                <a:solidFill>
                  <a:schemeClr val="accent1">
                    <a:lumMod val="50000"/>
                  </a:schemeClr>
                </a:solidFill>
                <a:latin typeface="+mj-lt"/>
              </a:rPr>
              <a:t>podru</a:t>
            </a:r>
            <a:r>
              <a:rPr lang="hr-HR" sz="3200" dirty="0">
                <a:solidFill>
                  <a:schemeClr val="accent1">
                    <a:lumMod val="50000"/>
                  </a:schemeClr>
                </a:solidFill>
                <a:latin typeface="+mj-lt"/>
              </a:rPr>
              <a:t>č</a:t>
            </a:r>
            <a:r>
              <a:rPr lang="en-AU" sz="3200" dirty="0" err="1">
                <a:solidFill>
                  <a:schemeClr val="accent1">
                    <a:lumMod val="50000"/>
                  </a:schemeClr>
                </a:solidFill>
                <a:latin typeface="+mj-lt"/>
              </a:rPr>
              <a:t>ju</a:t>
            </a:r>
            <a:r>
              <a:rPr lang="en-AU" sz="3200" dirty="0">
                <a:solidFill>
                  <a:schemeClr val="accent1">
                    <a:lumMod val="50000"/>
                  </a:schemeClr>
                </a:solidFill>
                <a:latin typeface="+mj-lt"/>
              </a:rPr>
              <a:t> </a:t>
            </a:r>
            <a:r>
              <a:rPr lang="en-AU" sz="3200" dirty="0" err="1">
                <a:solidFill>
                  <a:schemeClr val="accent1">
                    <a:lumMod val="50000"/>
                  </a:schemeClr>
                </a:solidFill>
                <a:latin typeface="+mj-lt"/>
              </a:rPr>
              <a:t>toka</a:t>
            </a:r>
            <a:r>
              <a:rPr lang="en-AU" sz="3200" dirty="0">
                <a:solidFill>
                  <a:schemeClr val="accent1">
                    <a:lumMod val="50000"/>
                  </a:schemeClr>
                </a:solidFill>
                <a:latin typeface="+mj-lt"/>
              </a:rPr>
              <a:t> </a:t>
            </a:r>
            <a:r>
              <a:rPr lang="en-AU" sz="3200" dirty="0" err="1">
                <a:solidFill>
                  <a:schemeClr val="accent1">
                    <a:lumMod val="50000"/>
                  </a:schemeClr>
                </a:solidFill>
                <a:latin typeface="+mj-lt"/>
              </a:rPr>
              <a:t>rijeke</a:t>
            </a:r>
            <a:r>
              <a:rPr lang="en-AU" sz="3200" dirty="0">
                <a:solidFill>
                  <a:schemeClr val="accent1">
                    <a:lumMod val="50000"/>
                  </a:schemeClr>
                </a:solidFill>
                <a:latin typeface="+mj-lt"/>
              </a:rPr>
              <a:t> Save </a:t>
            </a:r>
            <a:r>
              <a:rPr lang="en-AU" sz="3200" dirty="0" err="1">
                <a:solidFill>
                  <a:schemeClr val="accent1">
                    <a:lumMod val="50000"/>
                  </a:schemeClr>
                </a:solidFill>
                <a:latin typeface="+mj-lt"/>
              </a:rPr>
              <a:t>nizvodno</a:t>
            </a:r>
            <a:r>
              <a:rPr lang="en-AU" sz="3200" dirty="0">
                <a:solidFill>
                  <a:schemeClr val="accent1">
                    <a:lumMod val="50000"/>
                  </a:schemeClr>
                </a:solidFill>
                <a:latin typeface="+mj-lt"/>
              </a:rPr>
              <a:t> od </a:t>
            </a:r>
            <a:r>
              <a:rPr lang="en-AU" sz="3200" dirty="0" err="1">
                <a:solidFill>
                  <a:schemeClr val="accent1">
                    <a:lumMod val="50000"/>
                  </a:schemeClr>
                </a:solidFill>
                <a:latin typeface="+mj-lt"/>
              </a:rPr>
              <a:t>Zagreba</a:t>
            </a:r>
            <a:endParaRPr lang="hr-HR" sz="3200" dirty="0">
              <a:solidFill>
                <a:schemeClr val="accent1">
                  <a:lumMod val="50000"/>
                </a:schemeClr>
              </a:solidFill>
              <a:latin typeface="+mj-lt"/>
            </a:endParaRPr>
          </a:p>
        </p:txBody>
      </p:sp>
      <p:pic>
        <p:nvPicPr>
          <p:cNvPr id="23557" name="Picture 6" descr="Zagre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2276475"/>
            <a:ext cx="4319587"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7" descr="grb grada 4x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3888" y="188913"/>
            <a:ext cx="6889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4" descr="digestor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97650">
            <a:off x="107950" y="3068638"/>
            <a:ext cx="2232025"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5" descr="mo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15959">
            <a:off x="6732588" y="3141663"/>
            <a:ext cx="2160587"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descr="gal7_18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1700213"/>
            <a:ext cx="2160587"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0" descr="gal7_18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04025" y="1700213"/>
            <a:ext cx="201612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6618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6"/>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0"/>
              </a:spcBef>
              <a:spcAft>
                <a:spcPct val="0"/>
              </a:spcAft>
              <a:defRPr sz="1200">
                <a:solidFill>
                  <a:schemeClr val="tx1"/>
                </a:solidFill>
                <a:latin typeface="Tahoma" pitchFamily="34" charset="0"/>
              </a:defRPr>
            </a:lvl6pPr>
            <a:lvl7pPr marL="2971800" indent="-228600" eaLnBrk="0" fontAlgn="base" hangingPunct="0">
              <a:spcBef>
                <a:spcPct val="0"/>
              </a:spcBef>
              <a:spcAft>
                <a:spcPct val="0"/>
              </a:spcAft>
              <a:defRPr sz="1200">
                <a:solidFill>
                  <a:schemeClr val="tx1"/>
                </a:solidFill>
                <a:latin typeface="Tahoma" pitchFamily="34" charset="0"/>
              </a:defRPr>
            </a:lvl7pPr>
            <a:lvl8pPr marL="3429000" indent="-228600" eaLnBrk="0" fontAlgn="base" hangingPunct="0">
              <a:spcBef>
                <a:spcPct val="0"/>
              </a:spcBef>
              <a:spcAft>
                <a:spcPct val="0"/>
              </a:spcAft>
              <a:defRPr sz="1200">
                <a:solidFill>
                  <a:schemeClr val="tx1"/>
                </a:solidFill>
                <a:latin typeface="Tahoma" pitchFamily="34" charset="0"/>
              </a:defRPr>
            </a:lvl8pPr>
            <a:lvl9pPr marL="3886200" indent="-228600" eaLnBrk="0" fontAlgn="base" hangingPunct="0">
              <a:spcBef>
                <a:spcPct val="0"/>
              </a:spcBef>
              <a:spcAft>
                <a:spcPct val="0"/>
              </a:spcAft>
              <a:defRPr sz="1200">
                <a:solidFill>
                  <a:schemeClr val="tx1"/>
                </a:solidFill>
                <a:latin typeface="Tahoma" pitchFamily="34" charset="0"/>
              </a:defRPr>
            </a:lvl9pPr>
          </a:lstStyle>
          <a:p>
            <a:pPr algn="r" eaLnBrk="1" hangingPunct="1"/>
            <a:fld id="{4492400C-D0AE-4A8B-803A-C53543FFD3F7}" type="slidenum">
              <a:rPr lang="hr-HR" sz="1400">
                <a:latin typeface="Arial" charset="0"/>
              </a:rPr>
              <a:pPr algn="r" eaLnBrk="1" hangingPunct="1"/>
              <a:t>14</a:t>
            </a:fld>
            <a:endParaRPr lang="hr-HR" sz="1400">
              <a:latin typeface="Arial" charset="0"/>
            </a:endParaRPr>
          </a:p>
        </p:txBody>
      </p:sp>
      <p:sp>
        <p:nvSpPr>
          <p:cNvPr id="251907" name="Rectangle 3"/>
          <p:cNvSpPr>
            <a:spLocks noGrp="1" noChangeArrowheads="1"/>
          </p:cNvSpPr>
          <p:nvPr>
            <p:ph type="body" sz="half" idx="4294967295"/>
          </p:nvPr>
        </p:nvSpPr>
        <p:spPr>
          <a:xfrm>
            <a:off x="107950" y="404813"/>
            <a:ext cx="9036050" cy="6453187"/>
          </a:xfrm>
        </p:spPr>
        <p:txBody>
          <a:bodyPr>
            <a:noAutofit/>
          </a:bodyPr>
          <a:lstStyle/>
          <a:p>
            <a:pPr>
              <a:lnSpc>
                <a:spcPct val="60000"/>
              </a:lnSpc>
              <a:buFont typeface="Arial" pitchFamily="34" charset="0"/>
              <a:buChar char="•"/>
              <a:defRPr/>
            </a:pPr>
            <a:r>
              <a:rPr lang="hr-HR" sz="2200" dirty="0">
                <a:solidFill>
                  <a:schemeClr val="accent1">
                    <a:lumMod val="50000"/>
                  </a:schemeClr>
                </a:solidFill>
                <a:latin typeface="+mj-lt"/>
              </a:rPr>
              <a:t>Model financiranja – BOT model</a:t>
            </a:r>
          </a:p>
          <a:p>
            <a:pPr>
              <a:lnSpc>
                <a:spcPct val="60000"/>
              </a:lnSpc>
              <a:buFont typeface="Arial" pitchFamily="34" charset="0"/>
              <a:buChar char="•"/>
              <a:defRPr/>
            </a:pPr>
            <a:endParaRPr lang="hr-HR" sz="2200" dirty="0">
              <a:solidFill>
                <a:schemeClr val="accent1">
                  <a:lumMod val="50000"/>
                </a:schemeClr>
              </a:solidFill>
              <a:latin typeface="+mj-lt"/>
            </a:endParaRPr>
          </a:p>
          <a:p>
            <a:pPr>
              <a:lnSpc>
                <a:spcPct val="60000"/>
              </a:lnSpc>
              <a:buFont typeface="Arial" pitchFamily="34" charset="0"/>
              <a:buChar char="•"/>
              <a:defRPr/>
            </a:pPr>
            <a:r>
              <a:rPr lang="hr-HR" sz="2200" dirty="0">
                <a:solidFill>
                  <a:schemeClr val="accent1">
                    <a:lumMod val="50000"/>
                  </a:schemeClr>
                </a:solidFill>
                <a:latin typeface="+mj-lt"/>
              </a:rPr>
              <a:t>Koncesija dodijeljena ZOV-u d.o.o. (u prosincu 2000.) obuhvaća:</a:t>
            </a:r>
          </a:p>
          <a:p>
            <a:pPr marL="0" indent="0">
              <a:lnSpc>
                <a:spcPct val="60000"/>
              </a:lnSpc>
              <a:buNone/>
              <a:defRPr/>
            </a:pPr>
            <a:r>
              <a:rPr lang="hr-HR" sz="2200" dirty="0" smtClean="0">
                <a:solidFill>
                  <a:schemeClr val="accent1">
                    <a:lumMod val="50000"/>
                  </a:schemeClr>
                </a:solidFill>
                <a:latin typeface="+mj-lt"/>
              </a:rPr>
              <a:t>    projektiranje</a:t>
            </a:r>
            <a:r>
              <a:rPr lang="hr-HR" sz="2200" dirty="0">
                <a:solidFill>
                  <a:schemeClr val="accent1">
                    <a:lumMod val="50000"/>
                  </a:schemeClr>
                </a:solidFill>
                <a:latin typeface="+mj-lt"/>
              </a:rPr>
              <a:t>, izgradnju Uređaja i infrastrukturnih objekata, </a:t>
            </a:r>
            <a:r>
              <a:rPr lang="hr-HR" sz="2200" dirty="0" smtClean="0">
                <a:solidFill>
                  <a:schemeClr val="accent1">
                    <a:lumMod val="50000"/>
                  </a:schemeClr>
                </a:solidFill>
                <a:latin typeface="+mj-lt"/>
              </a:rPr>
              <a:t>		   </a:t>
            </a:r>
          </a:p>
          <a:p>
            <a:pPr marL="0" indent="0">
              <a:lnSpc>
                <a:spcPct val="60000"/>
              </a:lnSpc>
              <a:buNone/>
              <a:defRPr/>
            </a:pPr>
            <a:r>
              <a:rPr lang="hr-HR" sz="2200" dirty="0">
                <a:solidFill>
                  <a:schemeClr val="accent1">
                    <a:lumMod val="50000"/>
                  </a:schemeClr>
                </a:solidFill>
                <a:latin typeface="+mj-lt"/>
              </a:rPr>
              <a:t> </a:t>
            </a:r>
            <a:r>
              <a:rPr lang="hr-HR" sz="2200" dirty="0" smtClean="0">
                <a:solidFill>
                  <a:schemeClr val="accent1">
                    <a:lumMod val="50000"/>
                  </a:schemeClr>
                </a:solidFill>
                <a:latin typeface="+mj-lt"/>
              </a:rPr>
              <a:t>   financiranje Projekta i </a:t>
            </a:r>
            <a:r>
              <a:rPr lang="hr-HR" sz="2200" dirty="0">
                <a:solidFill>
                  <a:schemeClr val="accent1">
                    <a:lumMod val="50000"/>
                  </a:schemeClr>
                </a:solidFill>
                <a:latin typeface="+mj-lt"/>
              </a:rPr>
              <a:t>upravljanje Uređajem do 2028., kada će biti </a:t>
            </a:r>
            <a:r>
              <a:rPr lang="hr-HR" sz="2200" dirty="0" smtClean="0">
                <a:solidFill>
                  <a:schemeClr val="accent1">
                    <a:lumMod val="50000"/>
                  </a:schemeClr>
                </a:solidFill>
                <a:latin typeface="+mj-lt"/>
              </a:rPr>
              <a:t>predan</a:t>
            </a:r>
            <a:endParaRPr lang="hr-HR" sz="2200" dirty="0">
              <a:solidFill>
                <a:schemeClr val="accent1">
                  <a:lumMod val="50000"/>
                </a:schemeClr>
              </a:solidFill>
              <a:latin typeface="+mj-lt"/>
            </a:endParaRPr>
          </a:p>
          <a:p>
            <a:pPr marL="0" indent="0">
              <a:lnSpc>
                <a:spcPct val="60000"/>
              </a:lnSpc>
              <a:buNone/>
              <a:defRPr/>
            </a:pPr>
            <a:r>
              <a:rPr lang="hr-HR" sz="2200" dirty="0" smtClean="0">
                <a:solidFill>
                  <a:schemeClr val="accent1">
                    <a:lumMod val="50000"/>
                  </a:schemeClr>
                </a:solidFill>
                <a:latin typeface="+mj-lt"/>
              </a:rPr>
              <a:t>    Gradu na upravljanje</a:t>
            </a:r>
            <a:endParaRPr lang="hr-HR" sz="2200" dirty="0">
              <a:solidFill>
                <a:schemeClr val="accent1">
                  <a:lumMod val="50000"/>
                </a:schemeClr>
              </a:solidFill>
              <a:latin typeface="+mj-lt"/>
            </a:endParaRPr>
          </a:p>
          <a:p>
            <a:pPr>
              <a:lnSpc>
                <a:spcPct val="60000"/>
              </a:lnSpc>
              <a:buFont typeface="Arial" pitchFamily="34" charset="0"/>
              <a:buChar char="•"/>
              <a:defRPr/>
            </a:pPr>
            <a:r>
              <a:rPr lang="pl-PL" sz="2200" dirty="0">
                <a:solidFill>
                  <a:schemeClr val="accent1">
                    <a:lumMod val="50000"/>
                  </a:schemeClr>
                </a:solidFill>
                <a:latin typeface="+mj-lt"/>
              </a:rPr>
              <a:t>Projekt čine: </a:t>
            </a:r>
            <a:endParaRPr lang="pl-PL" sz="2200" dirty="0" smtClean="0">
              <a:solidFill>
                <a:schemeClr val="accent1">
                  <a:lumMod val="50000"/>
                </a:schemeClr>
              </a:solidFill>
              <a:latin typeface="+mj-lt"/>
            </a:endParaRPr>
          </a:p>
          <a:p>
            <a:pPr marL="0" indent="0">
              <a:lnSpc>
                <a:spcPct val="60000"/>
              </a:lnSpc>
              <a:buNone/>
              <a:defRPr/>
            </a:pPr>
            <a:r>
              <a:rPr lang="hr-HR" sz="2200" dirty="0" smtClean="0">
                <a:solidFill>
                  <a:schemeClr val="accent1">
                    <a:lumMod val="50000"/>
                  </a:schemeClr>
                </a:solidFill>
                <a:latin typeface="+mj-lt"/>
              </a:rPr>
              <a:t>1</a:t>
            </a:r>
            <a:r>
              <a:rPr lang="hr-HR" sz="2200" dirty="0">
                <a:solidFill>
                  <a:schemeClr val="accent1">
                    <a:lumMod val="50000"/>
                  </a:schemeClr>
                </a:solidFill>
                <a:latin typeface="+mj-lt"/>
              </a:rPr>
              <a:t>.  </a:t>
            </a:r>
            <a:r>
              <a:rPr lang="de-DE" sz="2200" dirty="0">
                <a:solidFill>
                  <a:schemeClr val="accent1">
                    <a:lumMod val="50000"/>
                  </a:schemeClr>
                </a:solidFill>
                <a:latin typeface="+mj-lt"/>
              </a:rPr>
              <a:t>Objekt </a:t>
            </a:r>
            <a:r>
              <a:rPr lang="de-DE" sz="2200" dirty="0" err="1">
                <a:solidFill>
                  <a:schemeClr val="accent1">
                    <a:lumMod val="50000"/>
                  </a:schemeClr>
                </a:solidFill>
                <a:latin typeface="+mj-lt"/>
              </a:rPr>
              <a:t>centralnog</a:t>
            </a:r>
            <a:r>
              <a:rPr lang="de-DE" sz="2200" dirty="0">
                <a:solidFill>
                  <a:schemeClr val="accent1">
                    <a:lumMod val="50000"/>
                  </a:schemeClr>
                </a:solidFill>
                <a:latin typeface="+mj-lt"/>
              </a:rPr>
              <a:t> </a:t>
            </a:r>
            <a:r>
              <a:rPr lang="de-DE" sz="2200" dirty="0" err="1">
                <a:solidFill>
                  <a:schemeClr val="accent1">
                    <a:lumMod val="50000"/>
                  </a:schemeClr>
                </a:solidFill>
                <a:latin typeface="+mj-lt"/>
              </a:rPr>
              <a:t>uređaja</a:t>
            </a:r>
            <a:r>
              <a:rPr lang="de-DE" sz="2200" dirty="0">
                <a:solidFill>
                  <a:schemeClr val="accent1">
                    <a:lumMod val="50000"/>
                  </a:schemeClr>
                </a:solidFill>
                <a:latin typeface="+mj-lt"/>
              </a:rPr>
              <a:t> –</a:t>
            </a:r>
            <a:r>
              <a:rPr lang="hr-HR" sz="2200" dirty="0">
                <a:solidFill>
                  <a:schemeClr val="accent1">
                    <a:lumMod val="50000"/>
                  </a:schemeClr>
                </a:solidFill>
                <a:latin typeface="+mj-lt"/>
              </a:rPr>
              <a:t> mehaničko i biološko pročišćavanje i obrada </a:t>
            </a:r>
            <a:r>
              <a:rPr lang="hr-HR" sz="2200" dirty="0" smtClean="0">
                <a:solidFill>
                  <a:schemeClr val="accent1">
                    <a:lumMod val="50000"/>
                  </a:schemeClr>
                </a:solidFill>
                <a:latin typeface="+mj-lt"/>
              </a:rPr>
              <a:t>mulja </a:t>
            </a:r>
            <a:r>
              <a:rPr lang="hr-HR" sz="2200" dirty="0">
                <a:solidFill>
                  <a:schemeClr val="accent1">
                    <a:lumMod val="50000"/>
                  </a:schemeClr>
                </a:solidFill>
                <a:latin typeface="+mj-lt"/>
              </a:rPr>
              <a:t>– </a:t>
            </a:r>
            <a:r>
              <a:rPr lang="de-DE" sz="2200" dirty="0">
                <a:solidFill>
                  <a:schemeClr val="accent1">
                    <a:lumMod val="50000"/>
                  </a:schemeClr>
                </a:solidFill>
                <a:latin typeface="+mj-lt"/>
              </a:rPr>
              <a:t>1.2 mil. ES,</a:t>
            </a:r>
            <a:r>
              <a:rPr lang="hr-HR" sz="2200" dirty="0">
                <a:solidFill>
                  <a:schemeClr val="accent1">
                    <a:lumMod val="50000"/>
                  </a:schemeClr>
                </a:solidFill>
                <a:latin typeface="+mj-lt"/>
              </a:rPr>
              <a:t> </a:t>
            </a:r>
            <a:r>
              <a:rPr lang="de-DE" sz="2200" dirty="0">
                <a:solidFill>
                  <a:schemeClr val="accent1">
                    <a:lumMod val="50000"/>
                  </a:schemeClr>
                </a:solidFill>
                <a:latin typeface="+mj-lt"/>
              </a:rPr>
              <a:t>u </a:t>
            </a:r>
            <a:r>
              <a:rPr lang="de-DE" sz="2200" dirty="0" err="1">
                <a:solidFill>
                  <a:schemeClr val="accent1">
                    <a:lumMod val="50000"/>
                  </a:schemeClr>
                </a:solidFill>
                <a:latin typeface="+mj-lt"/>
              </a:rPr>
              <a:t>konačnoj</a:t>
            </a:r>
            <a:r>
              <a:rPr lang="de-DE" sz="2200" dirty="0">
                <a:solidFill>
                  <a:schemeClr val="accent1">
                    <a:lumMod val="50000"/>
                  </a:schemeClr>
                </a:solidFill>
                <a:latin typeface="+mj-lt"/>
              </a:rPr>
              <a:t> </a:t>
            </a:r>
            <a:r>
              <a:rPr lang="de-DE" sz="2200" dirty="0" err="1">
                <a:solidFill>
                  <a:schemeClr val="accent1">
                    <a:lumMod val="50000"/>
                  </a:schemeClr>
                </a:solidFill>
                <a:latin typeface="+mj-lt"/>
              </a:rPr>
              <a:t>fazi</a:t>
            </a:r>
            <a:r>
              <a:rPr lang="de-DE" sz="2200" dirty="0">
                <a:solidFill>
                  <a:schemeClr val="accent1">
                    <a:lumMod val="50000"/>
                  </a:schemeClr>
                </a:solidFill>
                <a:latin typeface="+mj-lt"/>
              </a:rPr>
              <a:t> </a:t>
            </a:r>
            <a:r>
              <a:rPr lang="de-DE" sz="2200" dirty="0" err="1">
                <a:solidFill>
                  <a:schemeClr val="accent1">
                    <a:lumMod val="50000"/>
                  </a:schemeClr>
                </a:solidFill>
                <a:latin typeface="+mj-lt"/>
              </a:rPr>
              <a:t>izgradnje</a:t>
            </a:r>
            <a:r>
              <a:rPr lang="de-DE" sz="2200" dirty="0">
                <a:solidFill>
                  <a:schemeClr val="accent1">
                    <a:lumMod val="50000"/>
                  </a:schemeClr>
                </a:solidFill>
                <a:latin typeface="+mj-lt"/>
              </a:rPr>
              <a:t> 1.5 mil.</a:t>
            </a:r>
            <a:r>
              <a:rPr lang="hr-HR" sz="2200" dirty="0">
                <a:solidFill>
                  <a:schemeClr val="accent1">
                    <a:lumMod val="50000"/>
                  </a:schemeClr>
                </a:solidFill>
                <a:latin typeface="+mj-lt"/>
              </a:rPr>
              <a:t> </a:t>
            </a:r>
            <a:r>
              <a:rPr lang="de-DE" sz="2200" dirty="0">
                <a:solidFill>
                  <a:schemeClr val="accent1">
                    <a:lumMod val="50000"/>
                  </a:schemeClr>
                </a:solidFill>
                <a:latin typeface="+mj-lt"/>
              </a:rPr>
              <a:t>ES</a:t>
            </a:r>
            <a:r>
              <a:rPr lang="hr-HR" sz="2200" dirty="0">
                <a:solidFill>
                  <a:schemeClr val="accent1">
                    <a:lumMod val="50000"/>
                  </a:schemeClr>
                </a:solidFill>
                <a:latin typeface="+mj-lt"/>
              </a:rPr>
              <a:t> (ekvivalent stanovnika)</a:t>
            </a:r>
          </a:p>
          <a:p>
            <a:pPr marL="0" indent="0">
              <a:lnSpc>
                <a:spcPct val="60000"/>
              </a:lnSpc>
              <a:buNone/>
              <a:defRPr/>
            </a:pPr>
            <a:r>
              <a:rPr lang="hr-HR" sz="2200" dirty="0" smtClean="0">
                <a:solidFill>
                  <a:schemeClr val="accent1">
                    <a:lumMod val="50000"/>
                  </a:schemeClr>
                </a:solidFill>
                <a:latin typeface="+mj-lt"/>
              </a:rPr>
              <a:t>2</a:t>
            </a:r>
            <a:r>
              <a:rPr lang="hr-HR" sz="2200" dirty="0">
                <a:solidFill>
                  <a:schemeClr val="accent1">
                    <a:lumMod val="50000"/>
                  </a:schemeClr>
                </a:solidFill>
                <a:latin typeface="+mj-lt"/>
              </a:rPr>
              <a:t>.  </a:t>
            </a:r>
            <a:r>
              <a:rPr lang="en-AU" sz="2200" dirty="0" err="1">
                <a:solidFill>
                  <a:schemeClr val="accent1">
                    <a:lumMod val="50000"/>
                  </a:schemeClr>
                </a:solidFill>
                <a:latin typeface="+mj-lt"/>
              </a:rPr>
              <a:t>Objekti</a:t>
            </a:r>
            <a:r>
              <a:rPr lang="en-AU" sz="2200" dirty="0">
                <a:solidFill>
                  <a:schemeClr val="accent1">
                    <a:lumMod val="50000"/>
                  </a:schemeClr>
                </a:solidFill>
                <a:latin typeface="+mj-lt"/>
              </a:rPr>
              <a:t> </a:t>
            </a:r>
            <a:r>
              <a:rPr lang="en-AU" sz="2200" dirty="0" err="1">
                <a:solidFill>
                  <a:schemeClr val="accent1">
                    <a:lumMod val="50000"/>
                  </a:schemeClr>
                </a:solidFill>
                <a:latin typeface="+mj-lt"/>
              </a:rPr>
              <a:t>uprave</a:t>
            </a:r>
            <a:r>
              <a:rPr lang="en-AU" sz="2200" dirty="0">
                <a:solidFill>
                  <a:schemeClr val="accent1">
                    <a:lumMod val="50000"/>
                  </a:schemeClr>
                </a:solidFill>
                <a:latin typeface="+mj-lt"/>
              </a:rPr>
              <a:t>, </a:t>
            </a:r>
            <a:r>
              <a:rPr lang="en-AU" sz="2200" dirty="0" err="1">
                <a:solidFill>
                  <a:schemeClr val="accent1">
                    <a:lumMod val="50000"/>
                  </a:schemeClr>
                </a:solidFill>
                <a:latin typeface="+mj-lt"/>
              </a:rPr>
              <a:t>pogona</a:t>
            </a:r>
            <a:r>
              <a:rPr lang="en-AU" sz="2200" dirty="0">
                <a:solidFill>
                  <a:schemeClr val="accent1">
                    <a:lumMod val="50000"/>
                  </a:schemeClr>
                </a:solidFill>
                <a:latin typeface="+mj-lt"/>
              </a:rPr>
              <a:t> i </a:t>
            </a:r>
            <a:r>
              <a:rPr lang="en-AU" sz="2200" dirty="0" err="1">
                <a:solidFill>
                  <a:schemeClr val="accent1">
                    <a:lumMod val="50000"/>
                  </a:schemeClr>
                </a:solidFill>
                <a:latin typeface="+mj-lt"/>
              </a:rPr>
              <a:t>servisi</a:t>
            </a:r>
            <a:endParaRPr lang="en-AU" sz="2200" dirty="0">
              <a:solidFill>
                <a:schemeClr val="accent1">
                  <a:lumMod val="50000"/>
                </a:schemeClr>
              </a:solidFill>
              <a:latin typeface="+mj-lt"/>
            </a:endParaRPr>
          </a:p>
          <a:p>
            <a:pPr marL="0" indent="0">
              <a:lnSpc>
                <a:spcPct val="60000"/>
              </a:lnSpc>
              <a:buNone/>
              <a:defRPr/>
            </a:pPr>
            <a:r>
              <a:rPr lang="hr-HR" sz="2200" dirty="0" smtClean="0">
                <a:solidFill>
                  <a:schemeClr val="accent1">
                    <a:lumMod val="50000"/>
                  </a:schemeClr>
                </a:solidFill>
                <a:latin typeface="+mj-lt"/>
              </a:rPr>
              <a:t>3.  </a:t>
            </a:r>
            <a:r>
              <a:rPr lang="en-AU" sz="2200" dirty="0" err="1" smtClean="0">
                <a:solidFill>
                  <a:schemeClr val="accent1">
                    <a:lumMod val="50000"/>
                  </a:schemeClr>
                </a:solidFill>
                <a:latin typeface="+mj-lt"/>
              </a:rPr>
              <a:t>Glavni</a:t>
            </a:r>
            <a:r>
              <a:rPr lang="en-AU" sz="2200" dirty="0" smtClean="0">
                <a:solidFill>
                  <a:schemeClr val="accent1">
                    <a:lumMod val="50000"/>
                  </a:schemeClr>
                </a:solidFill>
                <a:latin typeface="+mj-lt"/>
              </a:rPr>
              <a:t> </a:t>
            </a:r>
            <a:r>
              <a:rPr lang="en-AU" sz="2200" dirty="0" err="1">
                <a:solidFill>
                  <a:schemeClr val="accent1">
                    <a:lumMod val="50000"/>
                  </a:schemeClr>
                </a:solidFill>
                <a:latin typeface="+mj-lt"/>
              </a:rPr>
              <a:t>dovodni</a:t>
            </a:r>
            <a:r>
              <a:rPr lang="en-AU" sz="2200" dirty="0">
                <a:solidFill>
                  <a:schemeClr val="accent1">
                    <a:lumMod val="50000"/>
                  </a:schemeClr>
                </a:solidFill>
                <a:latin typeface="+mj-lt"/>
              </a:rPr>
              <a:t> </a:t>
            </a:r>
            <a:r>
              <a:rPr lang="en-AU" sz="2200" dirty="0" err="1">
                <a:solidFill>
                  <a:schemeClr val="accent1">
                    <a:lumMod val="50000"/>
                  </a:schemeClr>
                </a:solidFill>
                <a:latin typeface="+mj-lt"/>
              </a:rPr>
              <a:t>cjevovod</a:t>
            </a:r>
            <a:r>
              <a:rPr lang="en-AU" sz="2200" dirty="0">
                <a:solidFill>
                  <a:schemeClr val="accent1">
                    <a:lumMod val="50000"/>
                  </a:schemeClr>
                </a:solidFill>
                <a:latin typeface="+mj-lt"/>
              </a:rPr>
              <a:t> </a:t>
            </a:r>
            <a:r>
              <a:rPr lang="en-AU" sz="2200" dirty="0" err="1">
                <a:solidFill>
                  <a:schemeClr val="accent1">
                    <a:lumMod val="50000"/>
                  </a:schemeClr>
                </a:solidFill>
                <a:latin typeface="+mj-lt"/>
              </a:rPr>
              <a:t>otpadnih</a:t>
            </a:r>
            <a:r>
              <a:rPr lang="en-AU" sz="2200" dirty="0">
                <a:solidFill>
                  <a:schemeClr val="accent1">
                    <a:lumMod val="50000"/>
                  </a:schemeClr>
                </a:solidFill>
                <a:latin typeface="+mj-lt"/>
              </a:rPr>
              <a:t> </a:t>
            </a:r>
            <a:r>
              <a:rPr lang="en-AU" sz="2200" dirty="0" err="1">
                <a:solidFill>
                  <a:schemeClr val="accent1">
                    <a:lumMod val="50000"/>
                  </a:schemeClr>
                </a:solidFill>
                <a:latin typeface="+mj-lt"/>
              </a:rPr>
              <a:t>voda</a:t>
            </a:r>
            <a:r>
              <a:rPr lang="en-AU" sz="2200" dirty="0">
                <a:solidFill>
                  <a:schemeClr val="accent1">
                    <a:lumMod val="50000"/>
                  </a:schemeClr>
                </a:solidFill>
                <a:latin typeface="+mj-lt"/>
              </a:rPr>
              <a:t> </a:t>
            </a:r>
            <a:r>
              <a:rPr lang="en-AU" sz="2200" dirty="0" err="1">
                <a:solidFill>
                  <a:schemeClr val="accent1">
                    <a:lumMod val="50000"/>
                  </a:schemeClr>
                </a:solidFill>
                <a:latin typeface="+mj-lt"/>
              </a:rPr>
              <a:t>iz</a:t>
            </a:r>
            <a:r>
              <a:rPr lang="hr-HR" sz="2200" dirty="0">
                <a:solidFill>
                  <a:schemeClr val="accent1">
                    <a:lumMod val="50000"/>
                  </a:schemeClr>
                </a:solidFill>
                <a:latin typeface="+mj-lt"/>
              </a:rPr>
              <a:t> N</a:t>
            </a:r>
            <a:r>
              <a:rPr lang="en-AU" sz="2200" dirty="0" err="1">
                <a:solidFill>
                  <a:schemeClr val="accent1">
                    <a:lumMod val="50000"/>
                  </a:schemeClr>
                </a:solidFill>
                <a:latin typeface="+mj-lt"/>
              </a:rPr>
              <a:t>ovog</a:t>
            </a:r>
            <a:r>
              <a:rPr lang="en-AU" sz="2200" dirty="0">
                <a:solidFill>
                  <a:schemeClr val="accent1">
                    <a:lumMod val="50000"/>
                  </a:schemeClr>
                </a:solidFill>
                <a:latin typeface="+mj-lt"/>
              </a:rPr>
              <a:t> </a:t>
            </a:r>
            <a:r>
              <a:rPr lang="en-AU" sz="2200" dirty="0" err="1">
                <a:solidFill>
                  <a:schemeClr val="accent1">
                    <a:lumMod val="50000"/>
                  </a:schemeClr>
                </a:solidFill>
                <a:latin typeface="+mj-lt"/>
              </a:rPr>
              <a:t>Zagreba</a:t>
            </a:r>
            <a:r>
              <a:rPr lang="en-AU" sz="2200" dirty="0">
                <a:solidFill>
                  <a:schemeClr val="accent1">
                    <a:lumMod val="50000"/>
                  </a:schemeClr>
                </a:solidFill>
                <a:latin typeface="+mj-lt"/>
              </a:rPr>
              <a:t> </a:t>
            </a:r>
            <a:r>
              <a:rPr lang="en-AU" sz="2200" dirty="0" err="1">
                <a:solidFill>
                  <a:schemeClr val="accent1">
                    <a:lumMod val="50000"/>
                  </a:schemeClr>
                </a:solidFill>
                <a:latin typeface="+mj-lt"/>
              </a:rPr>
              <a:t>na</a:t>
            </a:r>
            <a:r>
              <a:rPr lang="en-AU" sz="2200" dirty="0">
                <a:solidFill>
                  <a:schemeClr val="accent1">
                    <a:lumMod val="50000"/>
                  </a:schemeClr>
                </a:solidFill>
                <a:latin typeface="+mj-lt"/>
              </a:rPr>
              <a:t> </a:t>
            </a:r>
            <a:r>
              <a:rPr lang="hr-HR" sz="2200" dirty="0">
                <a:solidFill>
                  <a:schemeClr val="accent1">
                    <a:lumMod val="50000"/>
                  </a:schemeClr>
                </a:solidFill>
                <a:latin typeface="+mj-lt"/>
              </a:rPr>
              <a:t>Uređaj u </a:t>
            </a:r>
            <a:r>
              <a:rPr lang="hr-HR" sz="2200" dirty="0" smtClean="0">
                <a:solidFill>
                  <a:schemeClr val="accent1">
                    <a:lumMod val="50000"/>
                  </a:schemeClr>
                </a:solidFill>
                <a:latin typeface="+mj-lt"/>
              </a:rPr>
              <a:t>duljini </a:t>
            </a:r>
            <a:r>
              <a:rPr lang="en-AU" sz="2200" dirty="0" smtClean="0">
                <a:solidFill>
                  <a:schemeClr val="accent1">
                    <a:lumMod val="50000"/>
                  </a:schemeClr>
                </a:solidFill>
                <a:latin typeface="+mj-lt"/>
              </a:rPr>
              <a:t>od</a:t>
            </a:r>
            <a:r>
              <a:rPr lang="hr-HR" sz="2200" dirty="0" smtClean="0">
                <a:solidFill>
                  <a:schemeClr val="accent1">
                    <a:lumMod val="50000"/>
                  </a:schemeClr>
                </a:solidFill>
                <a:latin typeface="+mj-lt"/>
              </a:rPr>
              <a:t> </a:t>
            </a:r>
            <a:r>
              <a:rPr lang="hr-HR" sz="2200" dirty="0">
                <a:solidFill>
                  <a:schemeClr val="accent1">
                    <a:lumMod val="50000"/>
                  </a:schemeClr>
                </a:solidFill>
                <a:latin typeface="+mj-lt"/>
              </a:rPr>
              <a:t>1</a:t>
            </a:r>
            <a:r>
              <a:rPr lang="en-AU" sz="2200" dirty="0">
                <a:solidFill>
                  <a:schemeClr val="accent1">
                    <a:lumMod val="50000"/>
                  </a:schemeClr>
                </a:solidFill>
                <a:latin typeface="+mj-lt"/>
              </a:rPr>
              <a:t>0</a:t>
            </a:r>
            <a:r>
              <a:rPr lang="hr-HR" sz="2200" dirty="0">
                <a:solidFill>
                  <a:schemeClr val="accent1">
                    <a:lumMod val="50000"/>
                  </a:schemeClr>
                </a:solidFill>
                <a:latin typeface="+mj-lt"/>
              </a:rPr>
              <a:t> </a:t>
            </a:r>
            <a:r>
              <a:rPr lang="en-AU" sz="2200" dirty="0">
                <a:solidFill>
                  <a:schemeClr val="accent1">
                    <a:lumMod val="50000"/>
                  </a:schemeClr>
                </a:solidFill>
                <a:latin typeface="+mj-lt"/>
              </a:rPr>
              <a:t>km i </a:t>
            </a:r>
            <a:r>
              <a:rPr lang="en-AU" sz="2200" dirty="0" err="1">
                <a:solidFill>
                  <a:schemeClr val="accent1">
                    <a:lumMod val="50000"/>
                  </a:schemeClr>
                </a:solidFill>
                <a:latin typeface="+mj-lt"/>
              </a:rPr>
              <a:t>crpna</a:t>
            </a:r>
            <a:r>
              <a:rPr lang="en-AU" sz="2200" dirty="0">
                <a:solidFill>
                  <a:schemeClr val="accent1">
                    <a:lumMod val="50000"/>
                  </a:schemeClr>
                </a:solidFill>
                <a:latin typeface="+mj-lt"/>
              </a:rPr>
              <a:t> </a:t>
            </a:r>
            <a:r>
              <a:rPr lang="en-AU" sz="2200" dirty="0" err="1">
                <a:solidFill>
                  <a:schemeClr val="accent1">
                    <a:lumMod val="50000"/>
                  </a:schemeClr>
                </a:solidFill>
                <a:latin typeface="+mj-lt"/>
              </a:rPr>
              <a:t>stanica</a:t>
            </a:r>
            <a:r>
              <a:rPr lang="en-AU" sz="2200" dirty="0">
                <a:solidFill>
                  <a:schemeClr val="accent1">
                    <a:lumMod val="50000"/>
                  </a:schemeClr>
                </a:solidFill>
                <a:latin typeface="+mj-lt"/>
              </a:rPr>
              <a:t> </a:t>
            </a:r>
            <a:r>
              <a:rPr lang="en-AU" sz="2200" dirty="0" err="1" smtClean="0">
                <a:solidFill>
                  <a:schemeClr val="accent1">
                    <a:lumMod val="50000"/>
                  </a:schemeClr>
                </a:solidFill>
                <a:latin typeface="+mj-lt"/>
              </a:rPr>
              <a:t>Mičevec</a:t>
            </a:r>
            <a:endParaRPr lang="hr-HR" sz="2200" dirty="0" smtClean="0">
              <a:solidFill>
                <a:schemeClr val="accent1">
                  <a:lumMod val="50000"/>
                </a:schemeClr>
              </a:solidFill>
              <a:latin typeface="+mj-lt"/>
            </a:endParaRPr>
          </a:p>
          <a:p>
            <a:pPr marL="0" indent="0">
              <a:lnSpc>
                <a:spcPct val="60000"/>
              </a:lnSpc>
              <a:buNone/>
              <a:defRPr/>
            </a:pPr>
            <a:r>
              <a:rPr lang="hr-HR" sz="2200" dirty="0" smtClean="0">
                <a:solidFill>
                  <a:schemeClr val="accent1">
                    <a:lumMod val="50000"/>
                  </a:schemeClr>
                </a:solidFill>
                <a:latin typeface="+mj-lt"/>
              </a:rPr>
              <a:t>4</a:t>
            </a:r>
            <a:r>
              <a:rPr lang="hr-HR" sz="2200" dirty="0">
                <a:solidFill>
                  <a:schemeClr val="accent1">
                    <a:lumMod val="50000"/>
                  </a:schemeClr>
                </a:solidFill>
                <a:latin typeface="+mj-lt"/>
              </a:rPr>
              <a:t>.  </a:t>
            </a:r>
            <a:r>
              <a:rPr lang="en-AU" sz="2200" dirty="0" err="1">
                <a:solidFill>
                  <a:schemeClr val="accent1">
                    <a:lumMod val="50000"/>
                  </a:schemeClr>
                </a:solidFill>
                <a:latin typeface="+mj-lt"/>
              </a:rPr>
              <a:t>Zatvaranje</a:t>
            </a:r>
            <a:r>
              <a:rPr lang="en-AU" sz="2200" dirty="0">
                <a:solidFill>
                  <a:schemeClr val="accent1">
                    <a:lumMod val="50000"/>
                  </a:schemeClr>
                </a:solidFill>
                <a:latin typeface="+mj-lt"/>
              </a:rPr>
              <a:t> i </a:t>
            </a:r>
            <a:r>
              <a:rPr lang="en-AU" sz="2200" dirty="0" err="1">
                <a:solidFill>
                  <a:schemeClr val="accent1">
                    <a:lumMod val="50000"/>
                  </a:schemeClr>
                </a:solidFill>
                <a:latin typeface="+mj-lt"/>
              </a:rPr>
              <a:t>dogradnja</a:t>
            </a:r>
            <a:r>
              <a:rPr lang="en-AU" sz="2200" dirty="0">
                <a:solidFill>
                  <a:schemeClr val="accent1">
                    <a:lumMod val="50000"/>
                  </a:schemeClr>
                </a:solidFill>
                <a:latin typeface="+mj-lt"/>
              </a:rPr>
              <a:t> </a:t>
            </a:r>
            <a:r>
              <a:rPr lang="en-AU" sz="2200" dirty="0" err="1">
                <a:solidFill>
                  <a:schemeClr val="accent1">
                    <a:lumMod val="50000"/>
                  </a:schemeClr>
                </a:solidFill>
                <a:latin typeface="+mj-lt"/>
              </a:rPr>
              <a:t>Glavnog</a:t>
            </a:r>
            <a:r>
              <a:rPr lang="en-AU" sz="2200" dirty="0">
                <a:solidFill>
                  <a:schemeClr val="accent1">
                    <a:lumMod val="50000"/>
                  </a:schemeClr>
                </a:solidFill>
                <a:latin typeface="+mj-lt"/>
              </a:rPr>
              <a:t> </a:t>
            </a:r>
            <a:r>
              <a:rPr lang="en-AU" sz="2200" dirty="0" err="1">
                <a:solidFill>
                  <a:schemeClr val="accent1">
                    <a:lumMod val="50000"/>
                  </a:schemeClr>
                </a:solidFill>
                <a:latin typeface="+mj-lt"/>
              </a:rPr>
              <a:t>odvodnog</a:t>
            </a:r>
            <a:r>
              <a:rPr lang="hr-HR" sz="2200" dirty="0">
                <a:solidFill>
                  <a:schemeClr val="accent1">
                    <a:lumMod val="50000"/>
                  </a:schemeClr>
                </a:solidFill>
                <a:latin typeface="+mj-lt"/>
              </a:rPr>
              <a:t> </a:t>
            </a:r>
            <a:r>
              <a:rPr lang="en-AU" sz="2200" dirty="0" err="1">
                <a:solidFill>
                  <a:schemeClr val="accent1">
                    <a:lumMod val="50000"/>
                  </a:schemeClr>
                </a:solidFill>
                <a:latin typeface="+mj-lt"/>
              </a:rPr>
              <a:t>kanala</a:t>
            </a:r>
            <a:r>
              <a:rPr lang="en-AU" sz="2200" dirty="0">
                <a:solidFill>
                  <a:schemeClr val="accent1">
                    <a:lumMod val="50000"/>
                  </a:schemeClr>
                </a:solidFill>
                <a:latin typeface="+mj-lt"/>
              </a:rPr>
              <a:t> (GOK-a) u </a:t>
            </a:r>
            <a:r>
              <a:rPr lang="en-AU" sz="2200" dirty="0" err="1">
                <a:solidFill>
                  <a:schemeClr val="accent1">
                    <a:lumMod val="50000"/>
                  </a:schemeClr>
                </a:solidFill>
                <a:latin typeface="+mj-lt"/>
              </a:rPr>
              <a:t>duljini</a:t>
            </a:r>
            <a:r>
              <a:rPr lang="en-AU" sz="2200" dirty="0">
                <a:solidFill>
                  <a:schemeClr val="accent1">
                    <a:lumMod val="50000"/>
                  </a:schemeClr>
                </a:solidFill>
                <a:latin typeface="+mj-lt"/>
              </a:rPr>
              <a:t> 5,5 km</a:t>
            </a:r>
          </a:p>
          <a:p>
            <a:pPr marL="0" indent="0">
              <a:lnSpc>
                <a:spcPct val="60000"/>
              </a:lnSpc>
              <a:buNone/>
              <a:defRPr/>
            </a:pPr>
            <a:r>
              <a:rPr lang="hr-HR" sz="2200" dirty="0" smtClean="0">
                <a:solidFill>
                  <a:schemeClr val="accent1">
                    <a:lumMod val="50000"/>
                  </a:schemeClr>
                </a:solidFill>
                <a:latin typeface="+mj-lt"/>
              </a:rPr>
              <a:t>5</a:t>
            </a:r>
            <a:r>
              <a:rPr lang="hr-HR" sz="2200" dirty="0">
                <a:solidFill>
                  <a:schemeClr val="accent1">
                    <a:lumMod val="50000"/>
                  </a:schemeClr>
                </a:solidFill>
                <a:latin typeface="+mj-lt"/>
              </a:rPr>
              <a:t>.  </a:t>
            </a:r>
            <a:r>
              <a:rPr lang="en-AU" sz="2200" dirty="0" err="1">
                <a:solidFill>
                  <a:schemeClr val="accent1">
                    <a:lumMod val="50000"/>
                  </a:schemeClr>
                </a:solidFill>
                <a:latin typeface="+mj-lt"/>
              </a:rPr>
              <a:t>Domovinski</a:t>
            </a:r>
            <a:r>
              <a:rPr lang="en-AU" sz="2200" dirty="0">
                <a:solidFill>
                  <a:schemeClr val="accent1">
                    <a:lumMod val="50000"/>
                  </a:schemeClr>
                </a:solidFill>
                <a:latin typeface="+mj-lt"/>
              </a:rPr>
              <a:t> most (</a:t>
            </a:r>
            <a:r>
              <a:rPr lang="en-AU" sz="2200" dirty="0" err="1">
                <a:solidFill>
                  <a:schemeClr val="accent1">
                    <a:lumMod val="50000"/>
                  </a:schemeClr>
                </a:solidFill>
                <a:latin typeface="+mj-lt"/>
              </a:rPr>
              <a:t>prometno-instalacijski</a:t>
            </a:r>
            <a:r>
              <a:rPr lang="hr-HR" sz="2200" dirty="0">
                <a:solidFill>
                  <a:schemeClr val="accent1">
                    <a:lumMod val="50000"/>
                  </a:schemeClr>
                </a:solidFill>
                <a:latin typeface="+mj-lt"/>
              </a:rPr>
              <a:t> </a:t>
            </a:r>
            <a:r>
              <a:rPr lang="en-AU" sz="2200" dirty="0" err="1">
                <a:solidFill>
                  <a:schemeClr val="accent1">
                    <a:lumMod val="50000"/>
                  </a:schemeClr>
                </a:solidFill>
                <a:latin typeface="+mj-lt"/>
              </a:rPr>
              <a:t>objekt</a:t>
            </a:r>
            <a:r>
              <a:rPr lang="en-AU" sz="2200" dirty="0">
                <a:solidFill>
                  <a:schemeClr val="accent1">
                    <a:lumMod val="50000"/>
                  </a:schemeClr>
                </a:solidFill>
                <a:latin typeface="+mj-lt"/>
              </a:rPr>
              <a:t>)</a:t>
            </a:r>
          </a:p>
          <a:p>
            <a:pPr marL="0" indent="0">
              <a:lnSpc>
                <a:spcPct val="60000"/>
              </a:lnSpc>
              <a:buNone/>
              <a:defRPr/>
            </a:pPr>
            <a:r>
              <a:rPr lang="hr-HR" sz="2200" dirty="0" smtClean="0">
                <a:solidFill>
                  <a:schemeClr val="accent1">
                    <a:lumMod val="50000"/>
                  </a:schemeClr>
                </a:solidFill>
                <a:latin typeface="+mj-lt"/>
              </a:rPr>
              <a:t>6</a:t>
            </a:r>
            <a:r>
              <a:rPr lang="hr-HR" sz="2200" dirty="0">
                <a:solidFill>
                  <a:schemeClr val="accent1">
                    <a:lumMod val="50000"/>
                  </a:schemeClr>
                </a:solidFill>
                <a:latin typeface="+mj-lt"/>
              </a:rPr>
              <a:t>.  </a:t>
            </a:r>
            <a:r>
              <a:rPr lang="en-AU" sz="2200" dirty="0" err="1">
                <a:solidFill>
                  <a:schemeClr val="accent1">
                    <a:lumMod val="50000"/>
                  </a:schemeClr>
                </a:solidFill>
                <a:latin typeface="+mj-lt"/>
              </a:rPr>
              <a:t>Izgradnja</a:t>
            </a:r>
            <a:r>
              <a:rPr lang="en-AU" sz="2200" dirty="0">
                <a:solidFill>
                  <a:schemeClr val="accent1">
                    <a:lumMod val="50000"/>
                  </a:schemeClr>
                </a:solidFill>
                <a:latin typeface="+mj-lt"/>
              </a:rPr>
              <a:t> </a:t>
            </a:r>
            <a:r>
              <a:rPr lang="en-AU" sz="2200" dirty="0" err="1">
                <a:solidFill>
                  <a:schemeClr val="accent1">
                    <a:lumMod val="50000"/>
                  </a:schemeClr>
                </a:solidFill>
                <a:latin typeface="+mj-lt"/>
              </a:rPr>
              <a:t>Čulinečke</a:t>
            </a:r>
            <a:r>
              <a:rPr lang="en-AU" sz="2200" dirty="0">
                <a:solidFill>
                  <a:schemeClr val="accent1">
                    <a:lumMod val="50000"/>
                  </a:schemeClr>
                </a:solidFill>
                <a:latin typeface="+mj-lt"/>
              </a:rPr>
              <a:t> </a:t>
            </a:r>
            <a:r>
              <a:rPr lang="en-AU" sz="2200" dirty="0" err="1">
                <a:solidFill>
                  <a:schemeClr val="accent1">
                    <a:lumMod val="50000"/>
                  </a:schemeClr>
                </a:solidFill>
                <a:latin typeface="+mj-lt"/>
              </a:rPr>
              <a:t>ceste</a:t>
            </a:r>
            <a:r>
              <a:rPr lang="en-AU" sz="2200" dirty="0">
                <a:solidFill>
                  <a:schemeClr val="accent1">
                    <a:lumMod val="50000"/>
                  </a:schemeClr>
                </a:solidFill>
                <a:latin typeface="+mj-lt"/>
              </a:rPr>
              <a:t> od </a:t>
            </a:r>
            <a:r>
              <a:rPr lang="en-AU" sz="2200" dirty="0" err="1">
                <a:solidFill>
                  <a:schemeClr val="accent1">
                    <a:lumMod val="50000"/>
                  </a:schemeClr>
                </a:solidFill>
                <a:latin typeface="+mj-lt"/>
              </a:rPr>
              <a:t>Slavonske</a:t>
            </a:r>
            <a:r>
              <a:rPr lang="hr-HR" sz="2200" dirty="0">
                <a:solidFill>
                  <a:schemeClr val="accent1">
                    <a:lumMod val="50000"/>
                  </a:schemeClr>
                </a:solidFill>
                <a:latin typeface="+mj-lt"/>
              </a:rPr>
              <a:t> </a:t>
            </a:r>
            <a:r>
              <a:rPr lang="en-AU" sz="2200" dirty="0" err="1">
                <a:solidFill>
                  <a:schemeClr val="accent1">
                    <a:lumMod val="50000"/>
                  </a:schemeClr>
                </a:solidFill>
                <a:latin typeface="+mj-lt"/>
              </a:rPr>
              <a:t>avenije</a:t>
            </a:r>
            <a:r>
              <a:rPr lang="en-AU" sz="2200" dirty="0">
                <a:solidFill>
                  <a:schemeClr val="accent1">
                    <a:lumMod val="50000"/>
                  </a:schemeClr>
                </a:solidFill>
                <a:latin typeface="+mj-lt"/>
              </a:rPr>
              <a:t> do </a:t>
            </a:r>
            <a:r>
              <a:rPr lang="en-AU" sz="2200" dirty="0" err="1">
                <a:solidFill>
                  <a:schemeClr val="accent1">
                    <a:lumMod val="50000"/>
                  </a:schemeClr>
                </a:solidFill>
                <a:latin typeface="+mj-lt"/>
              </a:rPr>
              <a:t>Radničke</a:t>
            </a:r>
            <a:r>
              <a:rPr lang="en-AU" sz="2200" dirty="0">
                <a:solidFill>
                  <a:schemeClr val="accent1">
                    <a:lumMod val="50000"/>
                  </a:schemeClr>
                </a:solidFill>
                <a:latin typeface="+mj-lt"/>
              </a:rPr>
              <a:t> </a:t>
            </a:r>
            <a:r>
              <a:rPr lang="en-AU" sz="2200" dirty="0" err="1">
                <a:solidFill>
                  <a:schemeClr val="accent1">
                    <a:lumMod val="50000"/>
                  </a:schemeClr>
                </a:solidFill>
                <a:latin typeface="+mj-lt"/>
              </a:rPr>
              <a:t>ceste</a:t>
            </a:r>
            <a:r>
              <a:rPr lang="hr-HR" sz="2200" dirty="0">
                <a:solidFill>
                  <a:schemeClr val="accent1">
                    <a:lumMod val="50000"/>
                  </a:schemeClr>
                </a:solidFill>
                <a:latin typeface="+mj-lt"/>
              </a:rPr>
              <a:t> (3 km)</a:t>
            </a:r>
          </a:p>
          <a:p>
            <a:pPr>
              <a:lnSpc>
                <a:spcPct val="60000"/>
              </a:lnSpc>
              <a:buFont typeface="Arial" pitchFamily="34" charset="0"/>
              <a:buChar char="•"/>
              <a:defRPr/>
            </a:pPr>
            <a:endParaRPr lang="hr-HR" sz="2200" dirty="0">
              <a:solidFill>
                <a:schemeClr val="accent1">
                  <a:lumMod val="50000"/>
                </a:schemeClr>
              </a:solidFill>
              <a:latin typeface="+mj-lt"/>
            </a:endParaRPr>
          </a:p>
          <a:p>
            <a:pPr>
              <a:lnSpc>
                <a:spcPct val="60000"/>
              </a:lnSpc>
              <a:buFont typeface="Arial" pitchFamily="34" charset="0"/>
              <a:buChar char="•"/>
              <a:defRPr/>
            </a:pPr>
            <a:r>
              <a:rPr lang="hr-HR" sz="2200" dirty="0">
                <a:solidFill>
                  <a:schemeClr val="accent1">
                    <a:lumMod val="50000"/>
                  </a:schemeClr>
                </a:solidFill>
                <a:latin typeface="+mj-lt"/>
              </a:rPr>
              <a:t>Mehanički dio </a:t>
            </a:r>
            <a:r>
              <a:rPr lang="hr-HR" sz="2200" dirty="0" err="1">
                <a:solidFill>
                  <a:schemeClr val="accent1">
                    <a:lumMod val="50000"/>
                  </a:schemeClr>
                </a:solidFill>
                <a:latin typeface="+mj-lt"/>
              </a:rPr>
              <a:t>pročišćivača</a:t>
            </a:r>
            <a:r>
              <a:rPr lang="hr-HR" sz="2200" dirty="0">
                <a:solidFill>
                  <a:schemeClr val="accent1">
                    <a:lumMod val="50000"/>
                  </a:schemeClr>
                </a:solidFill>
                <a:latin typeface="+mj-lt"/>
              </a:rPr>
              <a:t> u radu od ožujka 2004., a posljednji (četvrti) stupanj biološkog pročišćavanja i obrade mulja od rujna 2007</a:t>
            </a:r>
            <a:r>
              <a:rPr lang="hr-HR" sz="2200" dirty="0" smtClean="0">
                <a:solidFill>
                  <a:schemeClr val="accent1">
                    <a:lumMod val="50000"/>
                  </a:schemeClr>
                </a:solidFill>
                <a:latin typeface="+mj-lt"/>
              </a:rPr>
              <a:t>.</a:t>
            </a:r>
            <a:endParaRPr lang="hr-HR" sz="2200" dirty="0">
              <a:solidFill>
                <a:schemeClr val="accent1">
                  <a:lumMod val="50000"/>
                </a:schemeClr>
              </a:solidFill>
              <a:latin typeface="+mj-lt"/>
            </a:endParaRPr>
          </a:p>
          <a:p>
            <a:pPr>
              <a:lnSpc>
                <a:spcPct val="60000"/>
              </a:lnSpc>
              <a:buFont typeface="Arial" pitchFamily="34" charset="0"/>
              <a:buChar char="•"/>
              <a:defRPr/>
            </a:pPr>
            <a:r>
              <a:rPr lang="hr-HR" sz="2200" dirty="0">
                <a:solidFill>
                  <a:schemeClr val="accent1">
                    <a:lumMod val="50000"/>
                  </a:schemeClr>
                </a:solidFill>
                <a:latin typeface="+mj-lt"/>
              </a:rPr>
              <a:t>Realizirano oko 98% investicije  -  završetak ovisi o rješavanju preostalih</a:t>
            </a:r>
          </a:p>
          <a:p>
            <a:pPr marL="0" indent="0">
              <a:lnSpc>
                <a:spcPct val="60000"/>
              </a:lnSpc>
              <a:buNone/>
              <a:defRPr/>
            </a:pPr>
            <a:r>
              <a:rPr lang="hr-HR" sz="2200" dirty="0" smtClean="0">
                <a:solidFill>
                  <a:schemeClr val="accent1">
                    <a:lumMod val="50000"/>
                  </a:schemeClr>
                </a:solidFill>
                <a:latin typeface="+mj-lt"/>
              </a:rPr>
              <a:t>     imovinsko-pravnih pitanja</a:t>
            </a:r>
            <a:endParaRPr lang="hr-HR" sz="2200" dirty="0">
              <a:solidFill>
                <a:schemeClr val="accent1">
                  <a:lumMod val="50000"/>
                </a:schemeClr>
              </a:solidFill>
              <a:latin typeface="+mj-lt"/>
            </a:endParaRPr>
          </a:p>
          <a:p>
            <a:pPr>
              <a:lnSpc>
                <a:spcPct val="60000"/>
              </a:lnSpc>
              <a:buFont typeface="Arial" pitchFamily="34" charset="0"/>
              <a:buChar char="•"/>
              <a:defRPr/>
            </a:pPr>
            <a:r>
              <a:rPr lang="hr-HR" sz="2200" dirty="0">
                <a:solidFill>
                  <a:schemeClr val="accent1">
                    <a:lumMod val="50000"/>
                  </a:schemeClr>
                </a:solidFill>
                <a:latin typeface="+mj-lt"/>
              </a:rPr>
              <a:t>U tijeku je iznalaženje tehničkog rješenja za termičku obradu otpadnog mulja</a:t>
            </a:r>
          </a:p>
          <a:p>
            <a:pPr>
              <a:lnSpc>
                <a:spcPct val="60000"/>
              </a:lnSpc>
              <a:buFont typeface="Arial" pitchFamily="34" charset="0"/>
              <a:buChar char="•"/>
              <a:defRPr/>
            </a:pPr>
            <a:r>
              <a:rPr lang="hr-HR" sz="2200" dirty="0">
                <a:solidFill>
                  <a:schemeClr val="accent1">
                    <a:lumMod val="50000"/>
                  </a:schemeClr>
                </a:solidFill>
                <a:latin typeface="+mj-lt"/>
              </a:rPr>
              <a:t>Postoji obveza kemijskog pročišćavanja otpadnih voda</a:t>
            </a:r>
          </a:p>
          <a:p>
            <a:pPr>
              <a:lnSpc>
                <a:spcPct val="60000"/>
              </a:lnSpc>
              <a:buFont typeface="Arial" pitchFamily="34" charset="0"/>
              <a:buChar char="•"/>
              <a:defRPr/>
            </a:pPr>
            <a:r>
              <a:rPr lang="hr-HR" sz="2200" b="1" dirty="0">
                <a:solidFill>
                  <a:schemeClr val="accent1">
                    <a:lumMod val="50000"/>
                  </a:schemeClr>
                </a:solidFill>
                <a:latin typeface="+mj-lt"/>
              </a:rPr>
              <a:t>Procijenjena vrijednost investicije 304 mil.€</a:t>
            </a:r>
          </a:p>
        </p:txBody>
      </p:sp>
      <p:pic>
        <p:nvPicPr>
          <p:cNvPr id="24580" name="Picture 7" descr="grb grada 4x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188913"/>
            <a:ext cx="6889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0897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0"/>
              </a:spcBef>
              <a:spcAft>
                <a:spcPct val="0"/>
              </a:spcAft>
              <a:defRPr sz="1200">
                <a:solidFill>
                  <a:schemeClr val="tx1"/>
                </a:solidFill>
                <a:latin typeface="Tahoma" pitchFamily="34" charset="0"/>
              </a:defRPr>
            </a:lvl6pPr>
            <a:lvl7pPr marL="2971800" indent="-228600" eaLnBrk="0" fontAlgn="base" hangingPunct="0">
              <a:spcBef>
                <a:spcPct val="0"/>
              </a:spcBef>
              <a:spcAft>
                <a:spcPct val="0"/>
              </a:spcAft>
              <a:defRPr sz="1200">
                <a:solidFill>
                  <a:schemeClr val="tx1"/>
                </a:solidFill>
                <a:latin typeface="Tahoma" pitchFamily="34" charset="0"/>
              </a:defRPr>
            </a:lvl7pPr>
            <a:lvl8pPr marL="3429000" indent="-228600" eaLnBrk="0" fontAlgn="base" hangingPunct="0">
              <a:spcBef>
                <a:spcPct val="0"/>
              </a:spcBef>
              <a:spcAft>
                <a:spcPct val="0"/>
              </a:spcAft>
              <a:defRPr sz="1200">
                <a:solidFill>
                  <a:schemeClr val="tx1"/>
                </a:solidFill>
                <a:latin typeface="Tahoma" pitchFamily="34" charset="0"/>
              </a:defRPr>
            </a:lvl8pPr>
            <a:lvl9pPr marL="3886200" indent="-228600" eaLnBrk="0" fontAlgn="base" hangingPunct="0">
              <a:spcBef>
                <a:spcPct val="0"/>
              </a:spcBef>
              <a:spcAft>
                <a:spcPct val="0"/>
              </a:spcAft>
              <a:defRPr sz="1200">
                <a:solidFill>
                  <a:schemeClr val="tx1"/>
                </a:solidFill>
                <a:latin typeface="Tahoma" pitchFamily="34" charset="0"/>
              </a:defRPr>
            </a:lvl9pPr>
          </a:lstStyle>
          <a:p>
            <a:pPr eaLnBrk="1" hangingPunct="1"/>
            <a:fld id="{084B2BD3-005B-4FCB-997F-B25FADA4EAF3}" type="slidenum">
              <a:rPr lang="hr-HR" sz="1400" smtClean="0">
                <a:effectLst/>
                <a:latin typeface="Arial" charset="0"/>
              </a:rPr>
              <a:pPr eaLnBrk="1" hangingPunct="1"/>
              <a:t>15</a:t>
            </a:fld>
            <a:endParaRPr lang="hr-HR" sz="1400" smtClean="0">
              <a:effectLst/>
              <a:latin typeface="Arial" charset="0"/>
            </a:endParaRPr>
          </a:p>
        </p:txBody>
      </p:sp>
      <p:sp>
        <p:nvSpPr>
          <p:cNvPr id="265218" name="Rectangle 2"/>
          <p:cNvSpPr>
            <a:spLocks noGrp="1" noChangeArrowheads="1"/>
          </p:cNvSpPr>
          <p:nvPr>
            <p:ph type="title" idx="4294967295"/>
          </p:nvPr>
        </p:nvSpPr>
        <p:spPr>
          <a:xfrm>
            <a:off x="457200" y="704088"/>
            <a:ext cx="8229600" cy="780696"/>
          </a:xfrm>
        </p:spPr>
        <p:txBody>
          <a:bodyPr>
            <a:normAutofit/>
          </a:bodyPr>
          <a:lstStyle/>
          <a:p>
            <a:pPr eaLnBrk="1" hangingPunct="1">
              <a:defRPr/>
            </a:pPr>
            <a:r>
              <a:rPr lang="hr-HR" sz="2800" b="1" dirty="0" smtClean="0">
                <a:solidFill>
                  <a:schemeClr val="accent2"/>
                </a:solidFill>
              </a:rPr>
              <a:t>Treći stupanj pročišćavanja otpadnih voda</a:t>
            </a:r>
          </a:p>
        </p:txBody>
      </p:sp>
      <p:sp>
        <p:nvSpPr>
          <p:cNvPr id="265219" name="Rectangle 3"/>
          <p:cNvSpPr>
            <a:spLocks noGrp="1" noChangeArrowheads="1"/>
          </p:cNvSpPr>
          <p:nvPr>
            <p:ph type="body" idx="4294967295"/>
          </p:nvPr>
        </p:nvSpPr>
        <p:spPr>
          <a:xfrm>
            <a:off x="457199" y="1700808"/>
            <a:ext cx="8475664" cy="4968552"/>
          </a:xfrm>
        </p:spPr>
        <p:txBody>
          <a:bodyPr>
            <a:noAutofit/>
          </a:bodyPr>
          <a:lstStyle/>
          <a:p>
            <a:pPr>
              <a:lnSpc>
                <a:spcPct val="60000"/>
              </a:lnSpc>
              <a:defRPr/>
            </a:pPr>
            <a:r>
              <a:rPr lang="hr-HR" sz="2000" dirty="0">
                <a:solidFill>
                  <a:schemeClr val="accent1">
                    <a:lumMod val="50000"/>
                  </a:schemeClr>
                </a:solidFill>
                <a:latin typeface="+mj-lt"/>
              </a:rPr>
              <a:t>Na temelju Odluke Vlade RH o određivanju osjetljivih područja (NN 81/10), vodno područje rijeke Dunav u cijelosti je sliv osjetljivog područja. </a:t>
            </a:r>
          </a:p>
          <a:p>
            <a:pPr>
              <a:lnSpc>
                <a:spcPct val="60000"/>
              </a:lnSpc>
              <a:defRPr/>
            </a:pPr>
            <a:endParaRPr lang="hr-HR" sz="2000" dirty="0">
              <a:solidFill>
                <a:schemeClr val="accent1">
                  <a:lumMod val="50000"/>
                </a:schemeClr>
              </a:solidFill>
              <a:latin typeface="+mj-lt"/>
            </a:endParaRPr>
          </a:p>
          <a:p>
            <a:pPr>
              <a:lnSpc>
                <a:spcPct val="60000"/>
              </a:lnSpc>
              <a:defRPr/>
            </a:pPr>
            <a:r>
              <a:rPr lang="hr-HR" sz="2000" dirty="0">
                <a:solidFill>
                  <a:schemeClr val="accent1">
                    <a:lumMod val="50000"/>
                  </a:schemeClr>
                </a:solidFill>
                <a:latin typeface="+mj-lt"/>
              </a:rPr>
              <a:t>Revidiranim Planom provedbe vodno - komunalnih direktiva (iz 11./2010.), donesenim od strane Vlade RH, propisano je prijelazno razdoblje ispunjenja obveza Direktive o pročišćavanju komunalnih otpadnih voda, gdje je za uređaje u crnomorskom slivu (osjetljivo područje) za aglomeracije iznad 150.000 ES propisano naprednije pročišćavanje s rokom do 31.12.2018.</a:t>
            </a:r>
          </a:p>
          <a:p>
            <a:pPr>
              <a:lnSpc>
                <a:spcPct val="60000"/>
              </a:lnSpc>
              <a:defRPr/>
            </a:pPr>
            <a:endParaRPr lang="hr-HR" sz="2000" dirty="0">
              <a:solidFill>
                <a:schemeClr val="accent1">
                  <a:lumMod val="50000"/>
                </a:schemeClr>
              </a:solidFill>
              <a:latin typeface="+mj-lt"/>
            </a:endParaRPr>
          </a:p>
          <a:p>
            <a:pPr>
              <a:lnSpc>
                <a:spcPct val="60000"/>
              </a:lnSpc>
              <a:defRPr/>
            </a:pPr>
            <a:r>
              <a:rPr lang="hr-HR" sz="2000" dirty="0">
                <a:solidFill>
                  <a:schemeClr val="accent1">
                    <a:lumMod val="50000"/>
                  </a:schemeClr>
                </a:solidFill>
                <a:latin typeface="+mj-lt"/>
              </a:rPr>
              <a:t>Treći stupanj pročišćavanja znači da se uz drugi stupanj pročišćavanja dodatno uklanja fosfor za 80% i/ili dušik za 70 - 80%.</a:t>
            </a:r>
          </a:p>
          <a:p>
            <a:pPr>
              <a:lnSpc>
                <a:spcPct val="60000"/>
              </a:lnSpc>
              <a:defRPr/>
            </a:pPr>
            <a:endParaRPr lang="hr-HR" sz="2000" dirty="0">
              <a:solidFill>
                <a:schemeClr val="accent1">
                  <a:lumMod val="50000"/>
                </a:schemeClr>
              </a:solidFill>
              <a:latin typeface="+mj-lt"/>
            </a:endParaRPr>
          </a:p>
          <a:p>
            <a:pPr>
              <a:lnSpc>
                <a:spcPct val="60000"/>
              </a:lnSpc>
              <a:defRPr/>
            </a:pPr>
            <a:r>
              <a:rPr lang="hr-HR" sz="2000" dirty="0">
                <a:solidFill>
                  <a:schemeClr val="accent1">
                    <a:lumMod val="50000"/>
                  </a:schemeClr>
                </a:solidFill>
                <a:latin typeface="+mj-lt"/>
              </a:rPr>
              <a:t>Hrvatske vode su izdale Vodopravnu dozvolu za ispuštanje otpadnih voda iz sustava javne odvodnje Grada Zagreba s pročišćavanjem na Centralnom uređaju za pročišćavanje, prema kojoj su Zagrebačke otpadne vode dužne, u svrhu zaštite </a:t>
            </a:r>
            <a:r>
              <a:rPr lang="hr-HR" sz="2000" dirty="0" err="1">
                <a:solidFill>
                  <a:schemeClr val="accent1">
                    <a:lumMod val="50000"/>
                  </a:schemeClr>
                </a:solidFill>
                <a:latin typeface="+mj-lt"/>
              </a:rPr>
              <a:t>vodnogospodarskog</a:t>
            </a:r>
            <a:r>
              <a:rPr lang="hr-HR" sz="2000" dirty="0">
                <a:solidFill>
                  <a:schemeClr val="accent1">
                    <a:lumMod val="50000"/>
                  </a:schemeClr>
                </a:solidFill>
                <a:latin typeface="+mj-lt"/>
              </a:rPr>
              <a:t> interesa, a sukladno Programu mjera zaštite voda od onečišćenja s rokovima realizacije, poduzeti aktivnosti za izgradnju trećeg stupnja pročišćavanja CUPOVZ-a do 31.12.2016. </a:t>
            </a:r>
          </a:p>
          <a:p>
            <a:pPr marL="0" indent="0">
              <a:lnSpc>
                <a:spcPct val="60000"/>
              </a:lnSpc>
              <a:buNone/>
              <a:defRPr/>
            </a:pPr>
            <a:endParaRPr lang="hr-HR" sz="2000" dirty="0" smtClean="0">
              <a:solidFill>
                <a:srgbClr val="FF0000"/>
              </a:solidFill>
              <a:latin typeface="+mj-lt"/>
            </a:endParaRPr>
          </a:p>
          <a:p>
            <a:pPr>
              <a:lnSpc>
                <a:spcPct val="60000"/>
              </a:lnSpc>
              <a:spcBef>
                <a:spcPts val="600"/>
              </a:spcBef>
              <a:defRPr/>
            </a:pPr>
            <a:r>
              <a:rPr lang="pl-PL" sz="2000" b="1" dirty="0" smtClean="0">
                <a:solidFill>
                  <a:schemeClr val="accent1">
                    <a:lumMod val="50000"/>
                  </a:schemeClr>
                </a:solidFill>
                <a:latin typeface="+mj-lt"/>
              </a:rPr>
              <a:t>Vrijednost  </a:t>
            </a:r>
            <a:r>
              <a:rPr lang="pl-PL" sz="2000" b="1" dirty="0">
                <a:solidFill>
                  <a:schemeClr val="accent1">
                    <a:lumMod val="50000"/>
                  </a:schemeClr>
                </a:solidFill>
                <a:latin typeface="+mj-lt"/>
              </a:rPr>
              <a:t>investicije je procijenjena na 40 mil €</a:t>
            </a:r>
            <a:endParaRPr lang="hr-HR" sz="2000" b="1" dirty="0">
              <a:solidFill>
                <a:schemeClr val="accent1">
                  <a:lumMod val="50000"/>
                </a:schemeClr>
              </a:solidFill>
              <a:latin typeface="+mj-lt"/>
            </a:endParaRPr>
          </a:p>
          <a:p>
            <a:pPr>
              <a:lnSpc>
                <a:spcPct val="60000"/>
              </a:lnSpc>
              <a:buFontTx/>
              <a:buNone/>
              <a:defRPr/>
            </a:pPr>
            <a:endParaRPr lang="hr-HR" sz="2000" dirty="0">
              <a:solidFill>
                <a:schemeClr val="accent1">
                  <a:lumMod val="50000"/>
                </a:schemeClr>
              </a:solidFill>
              <a:latin typeface="+mj-lt"/>
            </a:endParaRPr>
          </a:p>
          <a:p>
            <a:pPr>
              <a:lnSpc>
                <a:spcPct val="60000"/>
              </a:lnSpc>
              <a:defRPr/>
            </a:pPr>
            <a:r>
              <a:rPr lang="hr-HR" sz="2000" dirty="0">
                <a:solidFill>
                  <a:schemeClr val="accent1">
                    <a:lumMod val="50000"/>
                  </a:schemeClr>
                </a:solidFill>
                <a:latin typeface="+mj-lt"/>
              </a:rPr>
              <a:t>Projekt je kandidiran za financiranje iz strukturnih fondova Europske unije</a:t>
            </a:r>
          </a:p>
        </p:txBody>
      </p:sp>
      <p:pic>
        <p:nvPicPr>
          <p:cNvPr id="25605" name="Picture 4" descr="grb grada 4x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3888" y="188913"/>
            <a:ext cx="6889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3702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6"/>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0"/>
              </a:spcBef>
              <a:spcAft>
                <a:spcPct val="0"/>
              </a:spcAft>
              <a:defRPr sz="1200">
                <a:solidFill>
                  <a:schemeClr val="tx1"/>
                </a:solidFill>
                <a:latin typeface="Tahoma" pitchFamily="34" charset="0"/>
              </a:defRPr>
            </a:lvl6pPr>
            <a:lvl7pPr marL="2971800" indent="-228600" eaLnBrk="0" fontAlgn="base" hangingPunct="0">
              <a:spcBef>
                <a:spcPct val="0"/>
              </a:spcBef>
              <a:spcAft>
                <a:spcPct val="0"/>
              </a:spcAft>
              <a:defRPr sz="1200">
                <a:solidFill>
                  <a:schemeClr val="tx1"/>
                </a:solidFill>
                <a:latin typeface="Tahoma" pitchFamily="34" charset="0"/>
              </a:defRPr>
            </a:lvl7pPr>
            <a:lvl8pPr marL="3429000" indent="-228600" eaLnBrk="0" fontAlgn="base" hangingPunct="0">
              <a:spcBef>
                <a:spcPct val="0"/>
              </a:spcBef>
              <a:spcAft>
                <a:spcPct val="0"/>
              </a:spcAft>
              <a:defRPr sz="1200">
                <a:solidFill>
                  <a:schemeClr val="tx1"/>
                </a:solidFill>
                <a:latin typeface="Tahoma" pitchFamily="34" charset="0"/>
              </a:defRPr>
            </a:lvl8pPr>
            <a:lvl9pPr marL="3886200" indent="-228600" eaLnBrk="0" fontAlgn="base" hangingPunct="0">
              <a:spcBef>
                <a:spcPct val="0"/>
              </a:spcBef>
              <a:spcAft>
                <a:spcPct val="0"/>
              </a:spcAft>
              <a:defRPr sz="1200">
                <a:solidFill>
                  <a:schemeClr val="tx1"/>
                </a:solidFill>
                <a:latin typeface="Tahoma" pitchFamily="34" charset="0"/>
              </a:defRPr>
            </a:lvl9pPr>
          </a:lstStyle>
          <a:p>
            <a:pPr algn="r" eaLnBrk="1" hangingPunct="1"/>
            <a:fld id="{209283C9-793B-4A97-BA63-471AA8303028}" type="slidenum">
              <a:rPr lang="hr-HR" sz="1400">
                <a:latin typeface="Arial" charset="0"/>
              </a:rPr>
              <a:pPr algn="r" eaLnBrk="1" hangingPunct="1"/>
              <a:t>16</a:t>
            </a:fld>
            <a:endParaRPr lang="hr-HR" sz="1400">
              <a:latin typeface="Arial" charset="0"/>
            </a:endParaRPr>
          </a:p>
        </p:txBody>
      </p:sp>
      <p:sp>
        <p:nvSpPr>
          <p:cNvPr id="74756" name="Rectangle 4"/>
          <p:cNvSpPr>
            <a:spLocks noGrp="1" noChangeArrowheads="1"/>
          </p:cNvSpPr>
          <p:nvPr>
            <p:ph type="title" idx="4294967295"/>
          </p:nvPr>
        </p:nvSpPr>
        <p:spPr>
          <a:xfrm>
            <a:off x="467544" y="476672"/>
            <a:ext cx="8230369" cy="648072"/>
          </a:xfrm>
        </p:spPr>
        <p:txBody>
          <a:bodyPr>
            <a:normAutofit fontScale="90000"/>
          </a:bodyPr>
          <a:lstStyle/>
          <a:p>
            <a:pPr>
              <a:defRPr/>
            </a:pPr>
            <a:r>
              <a:rPr lang="hr-HR" sz="2800" b="1" dirty="0" smtClean="0">
                <a:solidFill>
                  <a:schemeClr val="accent2"/>
                </a:solidFill>
              </a:rPr>
              <a:t/>
            </a:r>
            <a:br>
              <a:rPr lang="hr-HR" sz="2800" b="1" dirty="0" smtClean="0">
                <a:solidFill>
                  <a:schemeClr val="accent2"/>
                </a:solidFill>
              </a:rPr>
            </a:br>
            <a:r>
              <a:rPr lang="hr-HR" sz="2800" b="1" dirty="0">
                <a:solidFill>
                  <a:schemeClr val="accent2"/>
                </a:solidFill>
              </a:rPr>
              <a:t/>
            </a:r>
            <a:br>
              <a:rPr lang="hr-HR" sz="2800" b="1" dirty="0">
                <a:solidFill>
                  <a:schemeClr val="accent2"/>
                </a:solidFill>
              </a:rPr>
            </a:br>
            <a:r>
              <a:rPr lang="hr-HR" sz="2800" b="1" dirty="0" smtClean="0">
                <a:solidFill>
                  <a:schemeClr val="accent2"/>
                </a:solidFill>
              </a:rPr>
              <a:t/>
            </a:r>
            <a:br>
              <a:rPr lang="hr-HR" sz="2800" b="1" dirty="0" smtClean="0">
                <a:solidFill>
                  <a:schemeClr val="accent2"/>
                </a:solidFill>
              </a:rPr>
            </a:br>
            <a:r>
              <a:rPr lang="hr-HR" sz="2800" b="1" dirty="0">
                <a:solidFill>
                  <a:schemeClr val="accent2"/>
                </a:solidFill>
              </a:rPr>
              <a:t/>
            </a:r>
            <a:br>
              <a:rPr lang="hr-HR" sz="2800" b="1" dirty="0">
                <a:solidFill>
                  <a:schemeClr val="accent2"/>
                </a:solidFill>
              </a:rPr>
            </a:br>
            <a:r>
              <a:rPr lang="hr-HR" sz="2800" b="1" dirty="0" smtClean="0">
                <a:solidFill>
                  <a:schemeClr val="accent2"/>
                </a:solidFill>
              </a:rPr>
              <a:t/>
            </a:r>
            <a:br>
              <a:rPr lang="hr-HR" sz="2800" b="1" dirty="0" smtClean="0">
                <a:solidFill>
                  <a:schemeClr val="accent2"/>
                </a:solidFill>
              </a:rPr>
            </a:br>
            <a:r>
              <a:rPr lang="hr-HR" sz="2800" b="1" dirty="0">
                <a:solidFill>
                  <a:schemeClr val="accent2"/>
                </a:solidFill>
              </a:rPr>
              <a:t/>
            </a:r>
            <a:br>
              <a:rPr lang="hr-HR" sz="2800" b="1" dirty="0">
                <a:solidFill>
                  <a:schemeClr val="accent2"/>
                </a:solidFill>
              </a:rPr>
            </a:br>
            <a:r>
              <a:rPr lang="hr-HR" sz="2800" b="1" dirty="0" smtClean="0">
                <a:solidFill>
                  <a:schemeClr val="accent2"/>
                </a:solidFill>
              </a:rPr>
              <a:t/>
            </a:r>
            <a:br>
              <a:rPr lang="hr-HR" sz="2800" b="1" dirty="0" smtClean="0">
                <a:solidFill>
                  <a:schemeClr val="accent2"/>
                </a:solidFill>
              </a:rPr>
            </a:br>
            <a:r>
              <a:rPr lang="hr-HR" sz="2800" b="1" dirty="0">
                <a:solidFill>
                  <a:schemeClr val="accent2"/>
                </a:solidFill>
              </a:rPr>
              <a:t/>
            </a:r>
            <a:br>
              <a:rPr lang="hr-HR" sz="2800" b="1" dirty="0">
                <a:solidFill>
                  <a:schemeClr val="accent2"/>
                </a:solidFill>
              </a:rPr>
            </a:br>
            <a:r>
              <a:rPr lang="hr-HR" sz="2800" b="1" dirty="0" smtClean="0">
                <a:solidFill>
                  <a:schemeClr val="accent2"/>
                </a:solidFill>
              </a:rPr>
              <a:t/>
            </a:r>
            <a:br>
              <a:rPr lang="hr-HR" sz="2800" b="1" dirty="0" smtClean="0">
                <a:solidFill>
                  <a:schemeClr val="accent2"/>
                </a:solidFill>
              </a:rPr>
            </a:br>
            <a:r>
              <a:rPr lang="hr-HR" sz="2800" b="1" dirty="0">
                <a:solidFill>
                  <a:schemeClr val="accent2"/>
                </a:solidFill>
              </a:rPr>
              <a:t/>
            </a:r>
            <a:br>
              <a:rPr lang="hr-HR" sz="2800" b="1" dirty="0">
                <a:solidFill>
                  <a:schemeClr val="accent2"/>
                </a:solidFill>
              </a:rPr>
            </a:br>
            <a:r>
              <a:rPr lang="hr-HR" sz="2800" b="1" dirty="0" smtClean="0">
                <a:solidFill>
                  <a:schemeClr val="accent2"/>
                </a:solidFill>
              </a:rPr>
              <a:t/>
            </a:r>
            <a:br>
              <a:rPr lang="hr-HR" sz="2800" b="1" dirty="0" smtClean="0">
                <a:solidFill>
                  <a:schemeClr val="accent2"/>
                </a:solidFill>
              </a:rPr>
            </a:br>
            <a:r>
              <a:rPr lang="hr-HR" sz="2800" b="1" dirty="0">
                <a:solidFill>
                  <a:schemeClr val="accent2"/>
                </a:solidFill>
              </a:rPr>
              <a:t/>
            </a:r>
            <a:br>
              <a:rPr lang="hr-HR" sz="2800" b="1" dirty="0">
                <a:solidFill>
                  <a:schemeClr val="accent2"/>
                </a:solidFill>
              </a:rPr>
            </a:br>
            <a:r>
              <a:rPr lang="hr-HR" sz="2800" b="1" dirty="0" smtClean="0">
                <a:solidFill>
                  <a:schemeClr val="accent2"/>
                </a:solidFill>
              </a:rPr>
              <a:t>Program sanacije </a:t>
            </a:r>
            <a:r>
              <a:rPr lang="hr-HR" sz="2800" b="1" dirty="0" err="1" smtClean="0">
                <a:solidFill>
                  <a:schemeClr val="accent2"/>
                </a:solidFill>
              </a:rPr>
              <a:t>Jakuševca</a:t>
            </a:r>
            <a:endParaRPr lang="hr-HR" sz="2800" dirty="0" smtClean="0">
              <a:solidFill>
                <a:schemeClr val="tx1"/>
              </a:solidFill>
            </a:endParaRPr>
          </a:p>
        </p:txBody>
      </p:sp>
      <p:sp>
        <p:nvSpPr>
          <p:cNvPr id="74758" name="Rectangle 6"/>
          <p:cNvSpPr>
            <a:spLocks noGrp="1" noChangeArrowheads="1"/>
          </p:cNvSpPr>
          <p:nvPr>
            <p:ph type="body" sz="half" idx="4294967295"/>
          </p:nvPr>
        </p:nvSpPr>
        <p:spPr>
          <a:xfrm>
            <a:off x="2484438" y="1844675"/>
            <a:ext cx="6191250" cy="4464050"/>
          </a:xfrm>
        </p:spPr>
        <p:txBody>
          <a:bodyPr/>
          <a:lstStyle/>
          <a:p>
            <a:pPr>
              <a:lnSpc>
                <a:spcPct val="60000"/>
              </a:lnSpc>
              <a:defRPr/>
            </a:pPr>
            <a:r>
              <a:rPr lang="hr-HR" sz="2000" dirty="0">
                <a:solidFill>
                  <a:schemeClr val="accent1">
                    <a:lumMod val="50000"/>
                  </a:schemeClr>
                </a:solidFill>
                <a:latin typeface="+mj-lt"/>
              </a:rPr>
              <a:t>18. studenoga</a:t>
            </a:r>
            <a:r>
              <a:rPr lang="en-GB" sz="2000" dirty="0">
                <a:solidFill>
                  <a:schemeClr val="accent1">
                    <a:lumMod val="50000"/>
                  </a:schemeClr>
                </a:solidFill>
                <a:latin typeface="+mj-lt"/>
              </a:rPr>
              <a:t> 1998</a:t>
            </a:r>
            <a:r>
              <a:rPr lang="hr-HR" sz="2000" dirty="0">
                <a:solidFill>
                  <a:schemeClr val="accent1">
                    <a:lumMod val="50000"/>
                  </a:schemeClr>
                </a:solidFill>
                <a:latin typeface="+mj-lt"/>
              </a:rPr>
              <a:t>.</a:t>
            </a:r>
            <a:r>
              <a:rPr lang="en-GB" sz="2000" dirty="0">
                <a:solidFill>
                  <a:schemeClr val="accent1">
                    <a:lumMod val="50000"/>
                  </a:schemeClr>
                </a:solidFill>
                <a:latin typeface="+mj-lt"/>
              </a:rPr>
              <a:t> </a:t>
            </a:r>
            <a:r>
              <a:rPr lang="hr-HR" sz="2000" dirty="0">
                <a:solidFill>
                  <a:schemeClr val="accent1">
                    <a:lumMod val="50000"/>
                  </a:schemeClr>
                </a:solidFill>
                <a:latin typeface="+mj-lt"/>
              </a:rPr>
              <a:t> sklopljen </a:t>
            </a:r>
            <a:r>
              <a:rPr lang="en-GB" sz="2000" dirty="0" err="1">
                <a:solidFill>
                  <a:schemeClr val="accent1">
                    <a:lumMod val="50000"/>
                  </a:schemeClr>
                </a:solidFill>
                <a:latin typeface="+mj-lt"/>
              </a:rPr>
              <a:t>Ugovor</a:t>
            </a:r>
            <a:r>
              <a:rPr lang="en-GB" sz="2000" dirty="0">
                <a:solidFill>
                  <a:schemeClr val="accent1">
                    <a:lumMod val="50000"/>
                  </a:schemeClr>
                </a:solidFill>
                <a:latin typeface="+mj-lt"/>
              </a:rPr>
              <a:t> o </a:t>
            </a:r>
            <a:r>
              <a:rPr lang="en-GB" sz="2000" dirty="0" err="1">
                <a:solidFill>
                  <a:schemeClr val="accent1">
                    <a:lumMod val="50000"/>
                  </a:schemeClr>
                </a:solidFill>
                <a:latin typeface="+mj-lt"/>
              </a:rPr>
              <a:t>zajmu</a:t>
            </a:r>
            <a:r>
              <a:rPr lang="en-GB" sz="2000" dirty="0">
                <a:solidFill>
                  <a:schemeClr val="accent1">
                    <a:lumMod val="50000"/>
                  </a:schemeClr>
                </a:solidFill>
                <a:latin typeface="+mj-lt"/>
              </a:rPr>
              <a:t> </a:t>
            </a:r>
            <a:r>
              <a:rPr lang="hr-HR" sz="2000" dirty="0">
                <a:solidFill>
                  <a:schemeClr val="accent1">
                    <a:lumMod val="50000"/>
                  </a:schemeClr>
                </a:solidFill>
                <a:latin typeface="+mj-lt"/>
              </a:rPr>
              <a:t>između</a:t>
            </a:r>
            <a:r>
              <a:rPr lang="en-GB" sz="2000" dirty="0">
                <a:solidFill>
                  <a:schemeClr val="accent1">
                    <a:lumMod val="50000"/>
                  </a:schemeClr>
                </a:solidFill>
                <a:latin typeface="+mj-lt"/>
              </a:rPr>
              <a:t> </a:t>
            </a:r>
            <a:r>
              <a:rPr lang="en-GB" sz="2000" dirty="0" err="1">
                <a:solidFill>
                  <a:schemeClr val="accent1">
                    <a:lumMod val="50000"/>
                  </a:schemeClr>
                </a:solidFill>
                <a:latin typeface="+mj-lt"/>
              </a:rPr>
              <a:t>Europsk</a:t>
            </a:r>
            <a:r>
              <a:rPr lang="hr-HR" sz="2000" dirty="0">
                <a:solidFill>
                  <a:schemeClr val="accent1">
                    <a:lumMod val="50000"/>
                  </a:schemeClr>
                </a:solidFill>
                <a:latin typeface="+mj-lt"/>
              </a:rPr>
              <a:t>e</a:t>
            </a:r>
            <a:r>
              <a:rPr lang="en-GB" sz="2000" dirty="0">
                <a:solidFill>
                  <a:schemeClr val="accent1">
                    <a:lumMod val="50000"/>
                  </a:schemeClr>
                </a:solidFill>
                <a:latin typeface="+mj-lt"/>
              </a:rPr>
              <a:t> bank</a:t>
            </a:r>
            <a:r>
              <a:rPr lang="hr-HR" sz="2000" dirty="0">
                <a:solidFill>
                  <a:schemeClr val="accent1">
                    <a:lumMod val="50000"/>
                  </a:schemeClr>
                </a:solidFill>
                <a:latin typeface="+mj-lt"/>
              </a:rPr>
              <a:t>e</a:t>
            </a:r>
            <a:r>
              <a:rPr lang="en-GB" sz="2000" dirty="0">
                <a:solidFill>
                  <a:schemeClr val="accent1">
                    <a:lumMod val="50000"/>
                  </a:schemeClr>
                </a:solidFill>
                <a:latin typeface="+mj-lt"/>
              </a:rPr>
              <a:t> </a:t>
            </a:r>
            <a:r>
              <a:rPr lang="en-GB" sz="2000" dirty="0" err="1">
                <a:solidFill>
                  <a:schemeClr val="accent1">
                    <a:lumMod val="50000"/>
                  </a:schemeClr>
                </a:solidFill>
                <a:latin typeface="+mj-lt"/>
              </a:rPr>
              <a:t>za</a:t>
            </a:r>
            <a:r>
              <a:rPr lang="en-GB" sz="2000" dirty="0">
                <a:solidFill>
                  <a:schemeClr val="accent1">
                    <a:lumMod val="50000"/>
                  </a:schemeClr>
                </a:solidFill>
                <a:latin typeface="+mj-lt"/>
              </a:rPr>
              <a:t> </a:t>
            </a:r>
            <a:r>
              <a:rPr lang="en-GB" sz="2000" dirty="0" err="1">
                <a:solidFill>
                  <a:schemeClr val="accent1">
                    <a:lumMod val="50000"/>
                  </a:schemeClr>
                </a:solidFill>
                <a:latin typeface="+mj-lt"/>
              </a:rPr>
              <a:t>obnovu</a:t>
            </a:r>
            <a:r>
              <a:rPr lang="en-GB" sz="2000" dirty="0">
                <a:solidFill>
                  <a:schemeClr val="accent1">
                    <a:lumMod val="50000"/>
                  </a:schemeClr>
                </a:solidFill>
                <a:latin typeface="+mj-lt"/>
              </a:rPr>
              <a:t> i </a:t>
            </a:r>
            <a:r>
              <a:rPr lang="en-GB" sz="2000" dirty="0" err="1">
                <a:solidFill>
                  <a:schemeClr val="accent1">
                    <a:lumMod val="50000"/>
                  </a:schemeClr>
                </a:solidFill>
                <a:latin typeface="+mj-lt"/>
              </a:rPr>
              <a:t>razvoj</a:t>
            </a:r>
            <a:r>
              <a:rPr lang="en-GB" sz="2000" dirty="0">
                <a:solidFill>
                  <a:schemeClr val="accent1">
                    <a:lumMod val="50000"/>
                  </a:schemeClr>
                </a:solidFill>
                <a:latin typeface="+mj-lt"/>
              </a:rPr>
              <a:t> (EBRD) </a:t>
            </a:r>
            <a:r>
              <a:rPr lang="hr-HR" sz="2000" dirty="0">
                <a:solidFill>
                  <a:schemeClr val="accent1">
                    <a:lumMod val="50000"/>
                  </a:schemeClr>
                </a:solidFill>
                <a:latin typeface="+mj-lt"/>
              </a:rPr>
              <a:t>i ZGOS-a trgovačkog društva u vlasništvu Grada </a:t>
            </a:r>
            <a:r>
              <a:rPr lang="en-GB" sz="2000" dirty="0">
                <a:solidFill>
                  <a:schemeClr val="accent1">
                    <a:lumMod val="50000"/>
                  </a:schemeClr>
                </a:solidFill>
                <a:latin typeface="+mj-lt"/>
              </a:rPr>
              <a:t>u </a:t>
            </a:r>
            <a:r>
              <a:rPr lang="en-GB" sz="2000" dirty="0" err="1">
                <a:solidFill>
                  <a:schemeClr val="accent1">
                    <a:lumMod val="50000"/>
                  </a:schemeClr>
                </a:solidFill>
                <a:latin typeface="+mj-lt"/>
              </a:rPr>
              <a:t>svrhu</a:t>
            </a:r>
            <a:r>
              <a:rPr lang="en-GB" sz="2000" dirty="0">
                <a:solidFill>
                  <a:schemeClr val="accent1">
                    <a:lumMod val="50000"/>
                  </a:schemeClr>
                </a:solidFill>
                <a:latin typeface="+mj-lt"/>
              </a:rPr>
              <a:t> </a:t>
            </a:r>
            <a:r>
              <a:rPr lang="en-GB" sz="2000" dirty="0" err="1">
                <a:solidFill>
                  <a:schemeClr val="accent1">
                    <a:lumMod val="50000"/>
                  </a:schemeClr>
                </a:solidFill>
                <a:latin typeface="+mj-lt"/>
              </a:rPr>
              <a:t>sanacije</a:t>
            </a:r>
            <a:r>
              <a:rPr lang="en-GB" sz="2000" dirty="0">
                <a:solidFill>
                  <a:schemeClr val="accent1">
                    <a:lumMod val="50000"/>
                  </a:schemeClr>
                </a:solidFill>
                <a:latin typeface="+mj-lt"/>
              </a:rPr>
              <a:t> </a:t>
            </a:r>
            <a:r>
              <a:rPr lang="en-GB" sz="2000" dirty="0" err="1">
                <a:solidFill>
                  <a:schemeClr val="accent1">
                    <a:lumMod val="50000"/>
                  </a:schemeClr>
                </a:solidFill>
                <a:latin typeface="+mj-lt"/>
              </a:rPr>
              <a:t>smetlišta</a:t>
            </a:r>
            <a:r>
              <a:rPr lang="en-GB" sz="2000" dirty="0">
                <a:solidFill>
                  <a:schemeClr val="accent1">
                    <a:lumMod val="50000"/>
                  </a:schemeClr>
                </a:solidFill>
                <a:latin typeface="+mj-lt"/>
              </a:rPr>
              <a:t> </a:t>
            </a:r>
            <a:r>
              <a:rPr lang="en-GB" sz="2000" dirty="0" err="1">
                <a:solidFill>
                  <a:schemeClr val="accent1">
                    <a:lumMod val="50000"/>
                  </a:schemeClr>
                </a:solidFill>
                <a:latin typeface="+mj-lt"/>
              </a:rPr>
              <a:t>Prudinec</a:t>
            </a:r>
            <a:r>
              <a:rPr lang="en-GB" sz="2000" dirty="0">
                <a:solidFill>
                  <a:schemeClr val="accent1">
                    <a:lumMod val="50000"/>
                  </a:schemeClr>
                </a:solidFill>
                <a:latin typeface="+mj-lt"/>
              </a:rPr>
              <a:t>/</a:t>
            </a:r>
            <a:r>
              <a:rPr lang="en-GB" sz="2000" dirty="0" err="1">
                <a:solidFill>
                  <a:schemeClr val="accent1">
                    <a:lumMod val="50000"/>
                  </a:schemeClr>
                </a:solidFill>
                <a:latin typeface="+mj-lt"/>
              </a:rPr>
              <a:t>Jakuševec</a:t>
            </a:r>
            <a:r>
              <a:rPr lang="en-GB" sz="2000" dirty="0">
                <a:solidFill>
                  <a:schemeClr val="accent1">
                    <a:lumMod val="50000"/>
                  </a:schemeClr>
                </a:solidFill>
                <a:latin typeface="+mj-lt"/>
              </a:rPr>
              <a:t> </a:t>
            </a:r>
            <a:endParaRPr lang="hr-HR" sz="2000" dirty="0">
              <a:solidFill>
                <a:schemeClr val="accent1">
                  <a:lumMod val="50000"/>
                </a:schemeClr>
              </a:solidFill>
              <a:latin typeface="+mj-lt"/>
            </a:endParaRPr>
          </a:p>
          <a:p>
            <a:pPr>
              <a:lnSpc>
                <a:spcPct val="60000"/>
              </a:lnSpc>
              <a:defRPr/>
            </a:pPr>
            <a:r>
              <a:rPr lang="hr-HR" sz="2000" dirty="0" smtClean="0">
                <a:solidFill>
                  <a:schemeClr val="accent1">
                    <a:lumMod val="50000"/>
                  </a:schemeClr>
                </a:solidFill>
                <a:latin typeface="+mj-lt"/>
              </a:rPr>
              <a:t>Projekt </a:t>
            </a:r>
            <a:r>
              <a:rPr lang="hr-HR" sz="2000" dirty="0">
                <a:solidFill>
                  <a:schemeClr val="accent1">
                    <a:lumMod val="50000"/>
                  </a:schemeClr>
                </a:solidFill>
                <a:latin typeface="+mj-lt"/>
              </a:rPr>
              <a:t>sanacije odlagališta otpada </a:t>
            </a:r>
            <a:r>
              <a:rPr lang="hr-HR" sz="2000" dirty="0" err="1">
                <a:solidFill>
                  <a:schemeClr val="accent1">
                    <a:lumMod val="50000"/>
                  </a:schemeClr>
                </a:solidFill>
                <a:latin typeface="+mj-lt"/>
              </a:rPr>
              <a:t>Prudinec</a:t>
            </a:r>
            <a:r>
              <a:rPr lang="hr-HR" sz="2000" dirty="0">
                <a:solidFill>
                  <a:schemeClr val="accent1">
                    <a:lumMod val="50000"/>
                  </a:schemeClr>
                </a:solidFill>
                <a:latin typeface="+mj-lt"/>
              </a:rPr>
              <a:t> u </a:t>
            </a:r>
            <a:r>
              <a:rPr lang="hr-HR" sz="2000" dirty="0" err="1">
                <a:solidFill>
                  <a:schemeClr val="accent1">
                    <a:lumMod val="50000"/>
                  </a:schemeClr>
                </a:solidFill>
                <a:latin typeface="+mj-lt"/>
              </a:rPr>
              <a:t>Jakuševcu</a:t>
            </a:r>
            <a:r>
              <a:rPr lang="hr-HR" sz="2000" dirty="0">
                <a:solidFill>
                  <a:schemeClr val="accent1">
                    <a:lumMod val="50000"/>
                  </a:schemeClr>
                </a:solidFill>
                <a:latin typeface="+mj-lt"/>
              </a:rPr>
              <a:t> je završen. Svi radovi po paketima su preuzeti od strane Investitora.</a:t>
            </a:r>
          </a:p>
          <a:p>
            <a:pPr>
              <a:lnSpc>
                <a:spcPct val="60000"/>
              </a:lnSpc>
              <a:defRPr/>
            </a:pPr>
            <a:r>
              <a:rPr lang="hr-HR" sz="2000" dirty="0">
                <a:solidFill>
                  <a:schemeClr val="accent1">
                    <a:lumMod val="50000"/>
                  </a:schemeClr>
                </a:solidFill>
                <a:latin typeface="+mj-lt"/>
              </a:rPr>
              <a:t>Danas u okviru odlagališta otpada </a:t>
            </a:r>
            <a:r>
              <a:rPr lang="hr-HR" sz="2000" dirty="0" err="1">
                <a:solidFill>
                  <a:schemeClr val="accent1">
                    <a:lumMod val="50000"/>
                  </a:schemeClr>
                </a:solidFill>
                <a:latin typeface="+mj-lt"/>
              </a:rPr>
              <a:t>Jakuševec</a:t>
            </a:r>
            <a:r>
              <a:rPr lang="hr-HR" sz="2000" dirty="0">
                <a:solidFill>
                  <a:schemeClr val="accent1">
                    <a:lumMod val="50000"/>
                  </a:schemeClr>
                </a:solidFill>
                <a:latin typeface="+mj-lt"/>
              </a:rPr>
              <a:t>/</a:t>
            </a:r>
            <a:r>
              <a:rPr lang="hr-HR" sz="2000" dirty="0" err="1">
                <a:solidFill>
                  <a:schemeClr val="accent1">
                    <a:lumMod val="50000"/>
                  </a:schemeClr>
                </a:solidFill>
                <a:latin typeface="+mj-lt"/>
              </a:rPr>
              <a:t>Prudinec</a:t>
            </a:r>
            <a:r>
              <a:rPr lang="hr-HR" sz="2000" dirty="0">
                <a:solidFill>
                  <a:schemeClr val="accent1">
                    <a:lumMod val="50000"/>
                  </a:schemeClr>
                </a:solidFill>
                <a:latin typeface="+mj-lt"/>
              </a:rPr>
              <a:t> osim odlagališta postoji:</a:t>
            </a:r>
          </a:p>
          <a:p>
            <a:pPr marL="274320" lvl="1" indent="-274320">
              <a:lnSpc>
                <a:spcPct val="60000"/>
              </a:lnSpc>
              <a:buClr>
                <a:schemeClr val="accent3"/>
              </a:buClr>
              <a:buSzPct val="95000"/>
              <a:defRPr/>
            </a:pPr>
            <a:r>
              <a:rPr lang="hr-HR" sz="2000" dirty="0">
                <a:solidFill>
                  <a:schemeClr val="accent1">
                    <a:lumMod val="50000"/>
                  </a:schemeClr>
                </a:solidFill>
                <a:latin typeface="+mj-lt"/>
              </a:rPr>
              <a:t>Postrojenje za  </a:t>
            </a:r>
            <a:r>
              <a:rPr lang="hr-HR" sz="2000" dirty="0" err="1">
                <a:solidFill>
                  <a:schemeClr val="accent1">
                    <a:lumMod val="50000"/>
                  </a:schemeClr>
                </a:solidFill>
                <a:latin typeface="+mj-lt"/>
              </a:rPr>
              <a:t>oporabu</a:t>
            </a:r>
            <a:r>
              <a:rPr lang="hr-HR" sz="2000" dirty="0">
                <a:solidFill>
                  <a:schemeClr val="accent1">
                    <a:lumMod val="50000"/>
                  </a:schemeClr>
                </a:solidFill>
                <a:latin typeface="+mj-lt"/>
              </a:rPr>
              <a:t> građevnog otpada (350.000 t/god),</a:t>
            </a:r>
          </a:p>
          <a:p>
            <a:pPr marL="274320" lvl="1" indent="-274320">
              <a:lnSpc>
                <a:spcPct val="60000"/>
              </a:lnSpc>
              <a:buClr>
                <a:schemeClr val="accent3"/>
              </a:buClr>
              <a:buSzPct val="95000"/>
              <a:defRPr/>
            </a:pPr>
            <a:r>
              <a:rPr lang="hr-HR" sz="2000" dirty="0">
                <a:solidFill>
                  <a:schemeClr val="accent1">
                    <a:lumMod val="50000"/>
                  </a:schemeClr>
                </a:solidFill>
                <a:latin typeface="+mj-lt"/>
              </a:rPr>
              <a:t>Plato za metalni otpad (više od 3.000 t/god),</a:t>
            </a:r>
          </a:p>
          <a:p>
            <a:pPr marL="274320" lvl="1" indent="-274320">
              <a:lnSpc>
                <a:spcPct val="60000"/>
              </a:lnSpc>
              <a:buClr>
                <a:schemeClr val="accent3"/>
              </a:buClr>
              <a:buSzPct val="95000"/>
              <a:defRPr/>
            </a:pPr>
            <a:r>
              <a:rPr lang="hr-HR" sz="2000" dirty="0">
                <a:solidFill>
                  <a:schemeClr val="accent1">
                    <a:lumMod val="50000"/>
                  </a:schemeClr>
                </a:solidFill>
                <a:latin typeface="+mj-lt"/>
              </a:rPr>
              <a:t>Plato za otpadne gume (više od 1.000 t/god</a:t>
            </a:r>
            <a:r>
              <a:rPr lang="hr-HR" sz="2000" dirty="0" smtClean="0">
                <a:solidFill>
                  <a:schemeClr val="accent1">
                    <a:lumMod val="50000"/>
                  </a:schemeClr>
                </a:solidFill>
                <a:latin typeface="+mj-lt"/>
              </a:rPr>
              <a:t>).</a:t>
            </a:r>
          </a:p>
          <a:p>
            <a:pPr marL="274320" lvl="1" indent="-274320">
              <a:lnSpc>
                <a:spcPct val="60000"/>
              </a:lnSpc>
              <a:buClr>
                <a:schemeClr val="accent3"/>
              </a:buClr>
              <a:buSzPct val="95000"/>
              <a:defRPr/>
            </a:pPr>
            <a:r>
              <a:rPr lang="hr-HR" sz="1800" b="1" dirty="0" smtClean="0">
                <a:solidFill>
                  <a:schemeClr val="accent1">
                    <a:lumMod val="50000"/>
                  </a:schemeClr>
                </a:solidFill>
                <a:latin typeface="+mj-lt"/>
              </a:rPr>
              <a:t>Vrijednost </a:t>
            </a:r>
            <a:r>
              <a:rPr lang="hr-HR" sz="1800" b="1" dirty="0">
                <a:solidFill>
                  <a:schemeClr val="accent1">
                    <a:lumMod val="50000"/>
                  </a:schemeClr>
                </a:solidFill>
                <a:latin typeface="+mj-lt"/>
              </a:rPr>
              <a:t>investicije (Projekta sanacije) je 56 mil. €.</a:t>
            </a:r>
          </a:p>
          <a:p>
            <a:pPr lvl="1" eaLnBrk="1" hangingPunct="1">
              <a:lnSpc>
                <a:spcPct val="80000"/>
              </a:lnSpc>
              <a:buFont typeface="Tahoma" pitchFamily="34" charset="0"/>
              <a:buNone/>
              <a:defRPr/>
            </a:pPr>
            <a:endParaRPr lang="hr-HR" sz="1800" dirty="0" smtClean="0"/>
          </a:p>
          <a:p>
            <a:pPr eaLnBrk="1" hangingPunct="1">
              <a:lnSpc>
                <a:spcPct val="80000"/>
              </a:lnSpc>
              <a:defRPr/>
            </a:pPr>
            <a:endParaRPr lang="hr-HR" sz="1800" dirty="0" smtClean="0"/>
          </a:p>
        </p:txBody>
      </p:sp>
      <p:pic>
        <p:nvPicPr>
          <p:cNvPr id="26629" name="Picture 10" descr="grb grada 4x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188913"/>
            <a:ext cx="6889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zgos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20938"/>
            <a:ext cx="2339975"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8570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body" idx="1"/>
          </p:nvPr>
        </p:nvSpPr>
        <p:spPr>
          <a:xfrm>
            <a:off x="468313" y="692150"/>
            <a:ext cx="8229600" cy="6165850"/>
          </a:xfrm>
        </p:spPr>
        <p:txBody>
          <a:bodyPr/>
          <a:lstStyle/>
          <a:p>
            <a:pPr eaLnBrk="1" hangingPunct="1">
              <a:lnSpc>
                <a:spcPct val="80000"/>
              </a:lnSpc>
              <a:buFontTx/>
              <a:buNone/>
              <a:defRPr/>
            </a:pPr>
            <a:endParaRPr lang="hr-HR" sz="2400" dirty="0" smtClean="0"/>
          </a:p>
          <a:p>
            <a:pPr eaLnBrk="1" hangingPunct="1">
              <a:lnSpc>
                <a:spcPct val="80000"/>
              </a:lnSpc>
              <a:defRPr/>
            </a:pPr>
            <a:endParaRPr lang="hr-HR" sz="2400" dirty="0" smtClean="0"/>
          </a:p>
          <a:p>
            <a:pPr>
              <a:lnSpc>
                <a:spcPct val="60000"/>
              </a:lnSpc>
              <a:defRPr/>
            </a:pPr>
            <a:r>
              <a:rPr lang="hr-HR" sz="2400" dirty="0">
                <a:solidFill>
                  <a:schemeClr val="accent1">
                    <a:lumMod val="50000"/>
                  </a:schemeClr>
                </a:solidFill>
                <a:latin typeface="+mj-lt"/>
              </a:rPr>
              <a:t>Prijedlog Zagrebačkog holdinga d.o.o., podružnice ZGOS je da se u Prostornom Planu Grada Zagreba postojeći rok (31.12. 2010.) za odlaganje otpada na odlagalištu </a:t>
            </a:r>
            <a:r>
              <a:rPr lang="hr-HR" sz="2400" dirty="0" err="1">
                <a:solidFill>
                  <a:schemeClr val="accent1">
                    <a:lumMod val="50000"/>
                  </a:schemeClr>
                </a:solidFill>
                <a:latin typeface="+mj-lt"/>
              </a:rPr>
              <a:t>Prudinec</a:t>
            </a:r>
            <a:r>
              <a:rPr lang="hr-HR" sz="2400" dirty="0">
                <a:solidFill>
                  <a:schemeClr val="accent1">
                    <a:lumMod val="50000"/>
                  </a:schemeClr>
                </a:solidFill>
                <a:latin typeface="+mj-lt"/>
              </a:rPr>
              <a:t> u </a:t>
            </a:r>
            <a:r>
              <a:rPr lang="hr-HR" sz="2400" dirty="0" err="1">
                <a:solidFill>
                  <a:schemeClr val="accent1">
                    <a:lumMod val="50000"/>
                  </a:schemeClr>
                </a:solidFill>
                <a:latin typeface="+mj-lt"/>
              </a:rPr>
              <a:t>Jakuševcu</a:t>
            </a:r>
            <a:r>
              <a:rPr lang="hr-HR" sz="2400" dirty="0">
                <a:solidFill>
                  <a:schemeClr val="accent1">
                    <a:lumMod val="50000"/>
                  </a:schemeClr>
                </a:solidFill>
                <a:latin typeface="+mj-lt"/>
              </a:rPr>
              <a:t> zamijeni rokom 31.12.2018. </a:t>
            </a:r>
            <a:endParaRPr lang="hr-HR" sz="2400" dirty="0" smtClean="0">
              <a:solidFill>
                <a:schemeClr val="accent1">
                  <a:lumMod val="50000"/>
                </a:schemeClr>
              </a:solidFill>
              <a:latin typeface="+mj-lt"/>
            </a:endParaRPr>
          </a:p>
          <a:p>
            <a:pPr marL="0" indent="0">
              <a:lnSpc>
                <a:spcPct val="60000"/>
              </a:lnSpc>
              <a:buNone/>
              <a:defRPr/>
            </a:pPr>
            <a:endParaRPr lang="hr-HR" sz="2400" dirty="0">
              <a:solidFill>
                <a:schemeClr val="accent1">
                  <a:lumMod val="50000"/>
                </a:schemeClr>
              </a:solidFill>
              <a:latin typeface="+mj-lt"/>
            </a:endParaRPr>
          </a:p>
          <a:p>
            <a:pPr>
              <a:lnSpc>
                <a:spcPct val="60000"/>
              </a:lnSpc>
              <a:defRPr/>
            </a:pPr>
            <a:r>
              <a:rPr lang="hr-HR" sz="2400" dirty="0">
                <a:solidFill>
                  <a:schemeClr val="accent1">
                    <a:lumMod val="50000"/>
                  </a:schemeClr>
                </a:solidFill>
                <a:latin typeface="+mj-lt"/>
              </a:rPr>
              <a:t>Prethodni rok je bio određen pod pretpostavkom da će biti izgrađeno postrojenje za termičku obradu otpada. Međutim, za sada je odlaganje otpada jedina mjera za trajno zbrinjavanje otpada. Količina otpada sakupljenog na području Grada Zagreba pokazuje stalni porast. Kapacitet odlagališta otpada </a:t>
            </a:r>
            <a:r>
              <a:rPr lang="hr-HR" sz="2400" dirty="0" err="1">
                <a:solidFill>
                  <a:schemeClr val="accent1">
                    <a:lumMod val="50000"/>
                  </a:schemeClr>
                </a:solidFill>
                <a:latin typeface="+mj-lt"/>
              </a:rPr>
              <a:t>Prudinec</a:t>
            </a:r>
            <a:r>
              <a:rPr lang="hr-HR" sz="2400" dirty="0">
                <a:solidFill>
                  <a:schemeClr val="accent1">
                    <a:lumMod val="50000"/>
                  </a:schemeClr>
                </a:solidFill>
                <a:latin typeface="+mj-lt"/>
              </a:rPr>
              <a:t> i tehničke mogućnosti odlagališta otpada osiguravaju uvjete za odlaganje otpada na nove uređene radne plohe na lokaciji do 31.12.2018. Ovisno o provedbi mjera cjelovitog sustava gospodarenja otpadom, rok se može i produžiti.</a:t>
            </a:r>
          </a:p>
          <a:p>
            <a:pPr eaLnBrk="1" hangingPunct="1">
              <a:lnSpc>
                <a:spcPct val="80000"/>
              </a:lnSpc>
              <a:defRPr/>
            </a:pPr>
            <a:endParaRPr lang="hr-HR" sz="2000" dirty="0" smtClean="0"/>
          </a:p>
        </p:txBody>
      </p:sp>
    </p:spTree>
    <p:extLst>
      <p:ext uri="{BB962C8B-B14F-4D97-AF65-F5344CB8AC3E}">
        <p14:creationId xmlns:p14="http://schemas.microsoft.com/office/powerpoint/2010/main" val="31317042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0"/>
              </a:spcBef>
              <a:spcAft>
                <a:spcPct val="0"/>
              </a:spcAft>
              <a:defRPr sz="1200">
                <a:solidFill>
                  <a:schemeClr val="tx1"/>
                </a:solidFill>
                <a:latin typeface="Tahoma" pitchFamily="34" charset="0"/>
              </a:defRPr>
            </a:lvl6pPr>
            <a:lvl7pPr marL="2971800" indent="-228600" eaLnBrk="0" fontAlgn="base" hangingPunct="0">
              <a:spcBef>
                <a:spcPct val="0"/>
              </a:spcBef>
              <a:spcAft>
                <a:spcPct val="0"/>
              </a:spcAft>
              <a:defRPr sz="1200">
                <a:solidFill>
                  <a:schemeClr val="tx1"/>
                </a:solidFill>
                <a:latin typeface="Tahoma" pitchFamily="34" charset="0"/>
              </a:defRPr>
            </a:lvl7pPr>
            <a:lvl8pPr marL="3429000" indent="-228600" eaLnBrk="0" fontAlgn="base" hangingPunct="0">
              <a:spcBef>
                <a:spcPct val="0"/>
              </a:spcBef>
              <a:spcAft>
                <a:spcPct val="0"/>
              </a:spcAft>
              <a:defRPr sz="1200">
                <a:solidFill>
                  <a:schemeClr val="tx1"/>
                </a:solidFill>
                <a:latin typeface="Tahoma" pitchFamily="34" charset="0"/>
              </a:defRPr>
            </a:lvl8pPr>
            <a:lvl9pPr marL="3886200" indent="-228600" eaLnBrk="0" fontAlgn="base" hangingPunct="0">
              <a:spcBef>
                <a:spcPct val="0"/>
              </a:spcBef>
              <a:spcAft>
                <a:spcPct val="0"/>
              </a:spcAft>
              <a:defRPr sz="1200">
                <a:solidFill>
                  <a:schemeClr val="tx1"/>
                </a:solidFill>
                <a:latin typeface="Tahoma" pitchFamily="34" charset="0"/>
              </a:defRPr>
            </a:lvl9pPr>
          </a:lstStyle>
          <a:p>
            <a:pPr algn="r" eaLnBrk="1" hangingPunct="1"/>
            <a:fld id="{89D5609F-09F8-4A02-8B0A-67E9B07DCE6B}" type="slidenum">
              <a:rPr lang="hr-HR" sz="1400">
                <a:latin typeface="Arial" charset="0"/>
              </a:rPr>
              <a:pPr algn="r" eaLnBrk="1" hangingPunct="1"/>
              <a:t>18</a:t>
            </a:fld>
            <a:endParaRPr lang="hr-HR" sz="1400">
              <a:latin typeface="Arial" charset="0"/>
            </a:endParaRPr>
          </a:p>
        </p:txBody>
      </p:sp>
      <p:sp>
        <p:nvSpPr>
          <p:cNvPr id="71682" name="Rectangle 2"/>
          <p:cNvSpPr>
            <a:spLocks noGrp="1" noChangeArrowheads="1"/>
          </p:cNvSpPr>
          <p:nvPr>
            <p:ph type="title" idx="4294967295"/>
          </p:nvPr>
        </p:nvSpPr>
        <p:spPr>
          <a:xfrm>
            <a:off x="468313" y="981075"/>
            <a:ext cx="8218487" cy="725488"/>
          </a:xfrm>
        </p:spPr>
        <p:txBody>
          <a:bodyPr/>
          <a:lstStyle/>
          <a:p>
            <a:pPr eaLnBrk="1" hangingPunct="1">
              <a:defRPr/>
            </a:pPr>
            <a:r>
              <a:rPr lang="es-ES_tradnl" sz="2800" b="1" smtClean="0">
                <a:solidFill>
                  <a:schemeClr val="accent2"/>
                </a:solidFill>
              </a:rPr>
              <a:t>P</a:t>
            </a:r>
            <a:r>
              <a:rPr lang="hr-HR" sz="2800" b="1" smtClean="0">
                <a:solidFill>
                  <a:schemeClr val="accent2"/>
                </a:solidFill>
              </a:rPr>
              <a:t>ostrojenje za termičku obradu otpada</a:t>
            </a:r>
            <a:r>
              <a:rPr lang="es-ES_tradnl" sz="2800" b="1" smtClean="0">
                <a:solidFill>
                  <a:schemeClr val="accent2"/>
                </a:solidFill>
              </a:rPr>
              <a:t> – PTOO</a:t>
            </a:r>
            <a:endParaRPr lang="hr-HR" sz="2800" b="1" smtClean="0">
              <a:solidFill>
                <a:schemeClr val="accent2"/>
              </a:solidFill>
            </a:endParaRPr>
          </a:p>
        </p:txBody>
      </p:sp>
      <p:sp>
        <p:nvSpPr>
          <p:cNvPr id="71683" name="Rectangle 3"/>
          <p:cNvSpPr>
            <a:spLocks noGrp="1" noChangeArrowheads="1"/>
          </p:cNvSpPr>
          <p:nvPr>
            <p:ph type="body" idx="4294967295"/>
          </p:nvPr>
        </p:nvSpPr>
        <p:spPr>
          <a:xfrm>
            <a:off x="468313" y="2322513"/>
            <a:ext cx="8218487" cy="3697287"/>
          </a:xfrm>
        </p:spPr>
        <p:txBody>
          <a:bodyPr>
            <a:noAutofit/>
          </a:bodyPr>
          <a:lstStyle/>
          <a:p>
            <a:pPr>
              <a:lnSpc>
                <a:spcPct val="60000"/>
              </a:lnSpc>
              <a:defRPr/>
            </a:pPr>
            <a:r>
              <a:rPr lang="hr-HR" sz="2400" dirty="0">
                <a:solidFill>
                  <a:schemeClr val="accent1">
                    <a:lumMod val="50000"/>
                  </a:schemeClr>
                </a:solidFill>
                <a:latin typeface="+mj-lt"/>
              </a:rPr>
              <a:t>Svrha izgradnje PTOO-a je termička obrada komunalnog otpada s  reciklažom energije i mulja iz Centralnog uređaja za pročišćavanje otpadnih voda. </a:t>
            </a:r>
          </a:p>
          <a:p>
            <a:pPr>
              <a:lnSpc>
                <a:spcPct val="60000"/>
              </a:lnSpc>
              <a:defRPr/>
            </a:pPr>
            <a:r>
              <a:rPr lang="hr-HR" sz="2400" dirty="0">
                <a:solidFill>
                  <a:schemeClr val="accent1">
                    <a:lumMod val="50000"/>
                  </a:schemeClr>
                </a:solidFill>
                <a:latin typeface="+mj-lt"/>
              </a:rPr>
              <a:t>Prostornim planom GZ (SGGZ 02/06) određena je lokacija za izgradnju PTOOZ-a Žitnjak-Istok, neposredno uz CUPOVZ.</a:t>
            </a:r>
          </a:p>
          <a:p>
            <a:pPr>
              <a:lnSpc>
                <a:spcPct val="60000"/>
              </a:lnSpc>
              <a:defRPr/>
            </a:pPr>
            <a:r>
              <a:rPr lang="hr-HR" sz="2400" dirty="0">
                <a:solidFill>
                  <a:schemeClr val="accent1">
                    <a:lumMod val="50000"/>
                  </a:schemeClr>
                </a:solidFill>
                <a:latin typeface="+mj-lt"/>
              </a:rPr>
              <a:t>Nadležno Ministarstvo donijelo je rješenje kojim je namjeravani zahvat PTOOZ ocijenjen kao prihvatljiv za okoliš uz primjenu mjera zaštite okoliša i programa praćenja stanja okoliša.</a:t>
            </a:r>
          </a:p>
          <a:p>
            <a:pPr>
              <a:lnSpc>
                <a:spcPct val="60000"/>
              </a:lnSpc>
              <a:defRPr/>
            </a:pPr>
            <a:r>
              <a:rPr lang="hr-HR" sz="2400" dirty="0">
                <a:solidFill>
                  <a:schemeClr val="accent1">
                    <a:lumMod val="50000"/>
                  </a:schemeClr>
                </a:solidFill>
                <a:latin typeface="+mj-lt"/>
              </a:rPr>
              <a:t>Grad Zagreb i Europska banka za obnovu i razvoj (EBRD) planiraju zajedničku suradnju na ovom projektu</a:t>
            </a:r>
          </a:p>
          <a:p>
            <a:pPr>
              <a:lnSpc>
                <a:spcPct val="60000"/>
              </a:lnSpc>
              <a:defRPr/>
            </a:pPr>
            <a:r>
              <a:rPr lang="hr-HR" sz="2400" dirty="0">
                <a:solidFill>
                  <a:schemeClr val="accent1">
                    <a:lumMod val="50000"/>
                  </a:schemeClr>
                </a:solidFill>
                <a:latin typeface="+mj-lt"/>
              </a:rPr>
              <a:t>Projekt je kandidiran za financiranje iz  strukturnih fondova Europske unije</a:t>
            </a:r>
          </a:p>
          <a:p>
            <a:pPr>
              <a:lnSpc>
                <a:spcPct val="60000"/>
              </a:lnSpc>
              <a:defRPr/>
            </a:pPr>
            <a:r>
              <a:rPr lang="hr-HR" sz="2400" b="1" dirty="0">
                <a:solidFill>
                  <a:schemeClr val="accent1">
                    <a:lumMod val="50000"/>
                  </a:schemeClr>
                </a:solidFill>
                <a:latin typeface="+mj-lt"/>
              </a:rPr>
              <a:t>Ukupna vrijednost investicije je procijenjena na 170 mil. €.</a:t>
            </a:r>
          </a:p>
        </p:txBody>
      </p:sp>
      <p:pic>
        <p:nvPicPr>
          <p:cNvPr id="29701" name="Picture 5" descr="grb grada 4x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188913"/>
            <a:ext cx="6889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4059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0"/>
              </a:spcBef>
              <a:spcAft>
                <a:spcPct val="0"/>
              </a:spcAft>
              <a:defRPr sz="1200">
                <a:solidFill>
                  <a:schemeClr val="tx1"/>
                </a:solidFill>
                <a:latin typeface="Tahoma" pitchFamily="34" charset="0"/>
              </a:defRPr>
            </a:lvl6pPr>
            <a:lvl7pPr marL="2971800" indent="-228600" eaLnBrk="0" fontAlgn="base" hangingPunct="0">
              <a:spcBef>
                <a:spcPct val="0"/>
              </a:spcBef>
              <a:spcAft>
                <a:spcPct val="0"/>
              </a:spcAft>
              <a:defRPr sz="1200">
                <a:solidFill>
                  <a:schemeClr val="tx1"/>
                </a:solidFill>
                <a:latin typeface="Tahoma" pitchFamily="34" charset="0"/>
              </a:defRPr>
            </a:lvl7pPr>
            <a:lvl8pPr marL="3429000" indent="-228600" eaLnBrk="0" fontAlgn="base" hangingPunct="0">
              <a:spcBef>
                <a:spcPct val="0"/>
              </a:spcBef>
              <a:spcAft>
                <a:spcPct val="0"/>
              </a:spcAft>
              <a:defRPr sz="1200">
                <a:solidFill>
                  <a:schemeClr val="tx1"/>
                </a:solidFill>
                <a:latin typeface="Tahoma" pitchFamily="34" charset="0"/>
              </a:defRPr>
            </a:lvl8pPr>
            <a:lvl9pPr marL="3886200" indent="-228600" eaLnBrk="0" fontAlgn="base" hangingPunct="0">
              <a:spcBef>
                <a:spcPct val="0"/>
              </a:spcBef>
              <a:spcAft>
                <a:spcPct val="0"/>
              </a:spcAft>
              <a:defRPr sz="1200">
                <a:solidFill>
                  <a:schemeClr val="tx1"/>
                </a:solidFill>
                <a:latin typeface="Tahoma" pitchFamily="34" charset="0"/>
              </a:defRPr>
            </a:lvl9pPr>
          </a:lstStyle>
          <a:p>
            <a:pPr eaLnBrk="1" hangingPunct="1"/>
            <a:fld id="{4158EB80-C57A-4614-A129-77A95861E56B}" type="slidenum">
              <a:rPr lang="hr-HR" sz="1400" smtClean="0">
                <a:effectLst/>
                <a:latin typeface="Arial" charset="0"/>
              </a:rPr>
              <a:pPr eaLnBrk="1" hangingPunct="1"/>
              <a:t>19</a:t>
            </a:fld>
            <a:endParaRPr lang="hr-HR" sz="1400" smtClean="0">
              <a:effectLst/>
              <a:latin typeface="Arial" charset="0"/>
            </a:endParaRPr>
          </a:p>
        </p:txBody>
      </p:sp>
      <p:sp>
        <p:nvSpPr>
          <p:cNvPr id="80900" name="Rectangle 4"/>
          <p:cNvSpPr>
            <a:spLocks noGrp="1" noChangeArrowheads="1"/>
          </p:cNvSpPr>
          <p:nvPr>
            <p:ph type="title" idx="4294967295"/>
          </p:nvPr>
        </p:nvSpPr>
        <p:spPr>
          <a:xfrm>
            <a:off x="250825" y="765175"/>
            <a:ext cx="8066088" cy="782638"/>
          </a:xfrm>
        </p:spPr>
        <p:txBody>
          <a:bodyPr>
            <a:normAutofit fontScale="90000"/>
          </a:bodyPr>
          <a:lstStyle/>
          <a:p>
            <a:pPr eaLnBrk="1" hangingPunct="1">
              <a:defRPr/>
            </a:pPr>
            <a:r>
              <a:rPr lang="hr-HR" sz="2800" b="1" smtClean="0">
                <a:solidFill>
                  <a:schemeClr val="accent2"/>
                </a:solidFill>
              </a:rPr>
              <a:t>Zagrebački model zbrinjavanja i gospodarenja otpadom</a:t>
            </a:r>
          </a:p>
        </p:txBody>
      </p:sp>
      <p:sp>
        <p:nvSpPr>
          <p:cNvPr id="80902" name="Rectangle 6"/>
          <p:cNvSpPr>
            <a:spLocks noGrp="1" noChangeArrowheads="1"/>
          </p:cNvSpPr>
          <p:nvPr>
            <p:ph type="body" sz="half" idx="4294967295"/>
          </p:nvPr>
        </p:nvSpPr>
        <p:spPr>
          <a:xfrm>
            <a:off x="4500563" y="1628775"/>
            <a:ext cx="4643437" cy="4176713"/>
          </a:xfrm>
        </p:spPr>
        <p:txBody>
          <a:bodyPr>
            <a:normAutofit fontScale="85000" lnSpcReduction="20000"/>
          </a:bodyPr>
          <a:lstStyle/>
          <a:p>
            <a:pPr eaLnBrk="1" hangingPunct="1">
              <a:lnSpc>
                <a:spcPct val="80000"/>
              </a:lnSpc>
              <a:buFontTx/>
              <a:buNone/>
              <a:defRPr/>
            </a:pPr>
            <a:endParaRPr lang="hr-HR" sz="1000" b="1" dirty="0" smtClean="0"/>
          </a:p>
          <a:p>
            <a:pPr eaLnBrk="1" hangingPunct="1">
              <a:lnSpc>
                <a:spcPct val="80000"/>
              </a:lnSpc>
              <a:buFontTx/>
              <a:buNone/>
              <a:defRPr/>
            </a:pPr>
            <a:endParaRPr lang="hr-HR" sz="1000" b="1" dirty="0" smtClean="0"/>
          </a:p>
          <a:p>
            <a:pPr eaLnBrk="1" hangingPunct="1">
              <a:lnSpc>
                <a:spcPct val="80000"/>
              </a:lnSpc>
              <a:buFontTx/>
              <a:buNone/>
              <a:defRPr/>
            </a:pPr>
            <a:endParaRPr lang="hr-HR" sz="1000" b="1" dirty="0" smtClean="0"/>
          </a:p>
          <a:p>
            <a:pPr eaLnBrk="1" hangingPunct="1">
              <a:lnSpc>
                <a:spcPct val="80000"/>
              </a:lnSpc>
              <a:buFontTx/>
              <a:buNone/>
              <a:defRPr/>
            </a:pPr>
            <a:endParaRPr lang="hr-HR" sz="1000" b="1" dirty="0" smtClean="0"/>
          </a:p>
          <a:p>
            <a:pPr eaLnBrk="1" hangingPunct="1">
              <a:lnSpc>
                <a:spcPct val="80000"/>
              </a:lnSpc>
              <a:defRPr/>
            </a:pPr>
            <a:r>
              <a:rPr lang="pl-PL" sz="2400" dirty="0">
                <a:solidFill>
                  <a:schemeClr val="accent1">
                    <a:lumMod val="50000"/>
                  </a:schemeClr>
                </a:solidFill>
                <a:latin typeface="+mj-lt"/>
              </a:rPr>
              <a:t>Završen je postupak ocjene Strateške studije o utjecaju nacrta prijedloga plana gospodarenja otpadom u Gradu Zagrebu do 2015. na okoliš.</a:t>
            </a:r>
          </a:p>
          <a:p>
            <a:pPr eaLnBrk="1" hangingPunct="1">
              <a:lnSpc>
                <a:spcPct val="80000"/>
              </a:lnSpc>
              <a:defRPr/>
            </a:pPr>
            <a:endParaRPr lang="pl-PL" sz="2400" dirty="0">
              <a:solidFill>
                <a:schemeClr val="accent1">
                  <a:lumMod val="50000"/>
                </a:schemeClr>
              </a:solidFill>
              <a:latin typeface="+mj-lt"/>
            </a:endParaRPr>
          </a:p>
          <a:p>
            <a:pPr>
              <a:lnSpc>
                <a:spcPct val="80000"/>
              </a:lnSpc>
              <a:defRPr/>
            </a:pPr>
            <a:r>
              <a:rPr lang="pl-PL" sz="2400" dirty="0">
                <a:solidFill>
                  <a:schemeClr val="accent1">
                    <a:lumMod val="50000"/>
                  </a:schemeClr>
                </a:solidFill>
                <a:latin typeface="+mj-lt"/>
              </a:rPr>
              <a:t>Strateška studija o utjecaju prijedloga plana gospodarenja otpadom u Gradu Zagrebu do 2015. na okoliš i Prijedlog plana gospodarenja otpadom u Gradu Zagrebu do 2015. upućuju se na javnu raspravu, koja će trajati od 24. siječnja do 22. veljače 2013.</a:t>
            </a:r>
          </a:p>
          <a:p>
            <a:pPr>
              <a:lnSpc>
                <a:spcPct val="80000"/>
              </a:lnSpc>
              <a:defRPr/>
            </a:pPr>
            <a:endParaRPr lang="pl-PL" sz="2400" dirty="0">
              <a:solidFill>
                <a:schemeClr val="accent1">
                  <a:lumMod val="50000"/>
                </a:schemeClr>
              </a:solidFill>
              <a:latin typeface="+mj-lt"/>
            </a:endParaRPr>
          </a:p>
          <a:p>
            <a:pPr>
              <a:lnSpc>
                <a:spcPct val="80000"/>
              </a:lnSpc>
              <a:defRPr/>
            </a:pPr>
            <a:r>
              <a:rPr lang="pl-PL" sz="2400" dirty="0">
                <a:solidFill>
                  <a:schemeClr val="accent1">
                    <a:lumMod val="50000"/>
                  </a:schemeClr>
                </a:solidFill>
                <a:latin typeface="+mj-lt"/>
              </a:rPr>
              <a:t>Plan gospodarenja otpadom u Gradu Zagrebu do 2015. donijet će Gradska skupština Grada Zagreba kao posebni planski dokument gospodarenja otpadom.</a:t>
            </a:r>
          </a:p>
          <a:p>
            <a:pPr eaLnBrk="1" hangingPunct="1">
              <a:lnSpc>
                <a:spcPct val="80000"/>
              </a:lnSpc>
              <a:defRPr/>
            </a:pPr>
            <a:endParaRPr lang="pl-PL" sz="1400" dirty="0" smtClean="0">
              <a:solidFill>
                <a:srgbClr val="002060"/>
              </a:solidFill>
              <a:latin typeface="+mj-lt"/>
            </a:endParaRPr>
          </a:p>
          <a:p>
            <a:pPr eaLnBrk="1" hangingPunct="1">
              <a:lnSpc>
                <a:spcPct val="80000"/>
              </a:lnSpc>
              <a:defRPr/>
            </a:pPr>
            <a:endParaRPr lang="hr-HR" sz="1400" dirty="0" smtClean="0">
              <a:solidFill>
                <a:srgbClr val="002060"/>
              </a:solidFill>
              <a:latin typeface="+mj-lt"/>
            </a:endParaRPr>
          </a:p>
          <a:p>
            <a:pPr eaLnBrk="1" hangingPunct="1">
              <a:lnSpc>
                <a:spcPct val="80000"/>
              </a:lnSpc>
              <a:defRPr/>
            </a:pPr>
            <a:endParaRPr lang="hr-HR" sz="1400" dirty="0" smtClean="0">
              <a:solidFill>
                <a:srgbClr val="002060"/>
              </a:solidFill>
              <a:latin typeface="+mj-lt"/>
            </a:endParaRPr>
          </a:p>
          <a:p>
            <a:pPr algn="just" eaLnBrk="1" hangingPunct="1">
              <a:lnSpc>
                <a:spcPct val="80000"/>
              </a:lnSpc>
              <a:defRPr/>
            </a:pPr>
            <a:endParaRPr lang="hr-HR" sz="1400" b="1" dirty="0" smtClean="0"/>
          </a:p>
        </p:txBody>
      </p:sp>
      <p:pic>
        <p:nvPicPr>
          <p:cNvPr id="30725" name="Picture 7" descr="naslovna1"/>
          <p:cNvPicPr>
            <a:picLocks noGrp="1" noChangeAspect="1" noChangeArrowheads="1"/>
          </p:cNvPicPr>
          <p:nvPr>
            <p:ph type="body" sz="half" idx="4294967295"/>
          </p:nvPr>
        </p:nvPicPr>
        <p:blipFill>
          <a:blip r:embed="rId3">
            <a:extLst>
              <a:ext uri="{28A0092B-C50C-407E-A947-70E740481C1C}">
                <a14:useLocalDpi xmlns:a14="http://schemas.microsoft.com/office/drawing/2010/main" val="0"/>
              </a:ext>
            </a:extLst>
          </a:blip>
          <a:srcRect/>
          <a:stretch>
            <a:fillRect/>
          </a:stretch>
        </p:blipFill>
        <p:spPr>
          <a:xfrm>
            <a:off x="457200" y="2759075"/>
            <a:ext cx="4038600" cy="2405063"/>
          </a:xfrm>
          <a:noFill/>
        </p:spPr>
      </p:pic>
      <p:pic>
        <p:nvPicPr>
          <p:cNvPr id="30726" name="Picture 10" descr="grb grada 4x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3888" y="188913"/>
            <a:ext cx="6889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0742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0"/>
              </a:spcBef>
              <a:spcAft>
                <a:spcPct val="0"/>
              </a:spcAft>
              <a:defRPr sz="1200">
                <a:solidFill>
                  <a:schemeClr val="tx1"/>
                </a:solidFill>
                <a:latin typeface="Tahoma" pitchFamily="34" charset="0"/>
              </a:defRPr>
            </a:lvl6pPr>
            <a:lvl7pPr marL="2971800" indent="-228600" eaLnBrk="0" fontAlgn="base" hangingPunct="0">
              <a:spcBef>
                <a:spcPct val="0"/>
              </a:spcBef>
              <a:spcAft>
                <a:spcPct val="0"/>
              </a:spcAft>
              <a:defRPr sz="1200">
                <a:solidFill>
                  <a:schemeClr val="tx1"/>
                </a:solidFill>
                <a:latin typeface="Tahoma" pitchFamily="34" charset="0"/>
              </a:defRPr>
            </a:lvl7pPr>
            <a:lvl8pPr marL="3429000" indent="-228600" eaLnBrk="0" fontAlgn="base" hangingPunct="0">
              <a:spcBef>
                <a:spcPct val="0"/>
              </a:spcBef>
              <a:spcAft>
                <a:spcPct val="0"/>
              </a:spcAft>
              <a:defRPr sz="1200">
                <a:solidFill>
                  <a:schemeClr val="tx1"/>
                </a:solidFill>
                <a:latin typeface="Tahoma" pitchFamily="34" charset="0"/>
              </a:defRPr>
            </a:lvl8pPr>
            <a:lvl9pPr marL="3886200" indent="-228600" eaLnBrk="0" fontAlgn="base" hangingPunct="0">
              <a:spcBef>
                <a:spcPct val="0"/>
              </a:spcBef>
              <a:spcAft>
                <a:spcPct val="0"/>
              </a:spcAft>
              <a:defRPr sz="1200">
                <a:solidFill>
                  <a:schemeClr val="tx1"/>
                </a:solidFill>
                <a:latin typeface="Tahoma" pitchFamily="34" charset="0"/>
              </a:defRPr>
            </a:lvl9pPr>
          </a:lstStyle>
          <a:p>
            <a:pPr eaLnBrk="1" hangingPunct="1"/>
            <a:fld id="{B753C831-5025-4E1B-9A02-DC7C7499BC22}" type="slidenum">
              <a:rPr lang="hr-HR" sz="1400" smtClean="0">
                <a:effectLst/>
                <a:latin typeface="Arial" charset="0"/>
              </a:rPr>
              <a:pPr eaLnBrk="1" hangingPunct="1"/>
              <a:t>2</a:t>
            </a:fld>
            <a:endParaRPr lang="hr-HR" sz="1400" smtClean="0">
              <a:effectLst/>
              <a:latin typeface="Arial" charset="0"/>
            </a:endParaRPr>
          </a:p>
        </p:txBody>
      </p:sp>
      <p:sp>
        <p:nvSpPr>
          <p:cNvPr id="256002" name="Rectangle 2"/>
          <p:cNvSpPr>
            <a:spLocks noGrp="1" noChangeArrowheads="1"/>
          </p:cNvSpPr>
          <p:nvPr>
            <p:ph type="title" idx="4294967295"/>
          </p:nvPr>
        </p:nvSpPr>
        <p:spPr>
          <a:xfrm>
            <a:off x="611188" y="1052513"/>
            <a:ext cx="8075612" cy="936625"/>
          </a:xfrm>
        </p:spPr>
        <p:txBody>
          <a:bodyPr/>
          <a:lstStyle/>
          <a:p>
            <a:pPr eaLnBrk="1" hangingPunct="1">
              <a:defRPr/>
            </a:pPr>
            <a:r>
              <a:rPr lang="hr-HR" sz="4800" b="1" u="sng" dirty="0" smtClean="0">
                <a:solidFill>
                  <a:schemeClr val="accent2"/>
                </a:solidFill>
              </a:rPr>
              <a:t>Ustrojstvo gradske uprave </a:t>
            </a:r>
          </a:p>
        </p:txBody>
      </p:sp>
      <p:sp>
        <p:nvSpPr>
          <p:cNvPr id="256003" name="Rectangle 3"/>
          <p:cNvSpPr>
            <a:spLocks noGrp="1" noChangeArrowheads="1"/>
          </p:cNvSpPr>
          <p:nvPr>
            <p:ph type="body" idx="4294967295"/>
          </p:nvPr>
        </p:nvSpPr>
        <p:spPr/>
        <p:txBody>
          <a:bodyPr/>
          <a:lstStyle/>
          <a:p>
            <a:pPr eaLnBrk="1" hangingPunct="1">
              <a:buFontTx/>
              <a:buNone/>
              <a:defRPr/>
            </a:pPr>
            <a:endParaRPr lang="hr-HR" dirty="0" smtClean="0">
              <a:solidFill>
                <a:schemeClr val="accent2"/>
              </a:solidFill>
            </a:endParaRPr>
          </a:p>
          <a:p>
            <a:pPr>
              <a:lnSpc>
                <a:spcPct val="80000"/>
              </a:lnSpc>
              <a:defRPr/>
            </a:pPr>
            <a:r>
              <a:rPr lang="hr-HR" sz="3600" dirty="0">
                <a:solidFill>
                  <a:schemeClr val="accent1">
                    <a:lumMod val="50000"/>
                  </a:schemeClr>
                </a:solidFill>
                <a:latin typeface="+mj-lt"/>
              </a:rPr>
              <a:t>Gradska skupština </a:t>
            </a:r>
          </a:p>
          <a:p>
            <a:pPr>
              <a:lnSpc>
                <a:spcPct val="80000"/>
              </a:lnSpc>
              <a:defRPr/>
            </a:pPr>
            <a:r>
              <a:rPr lang="hr-HR" sz="3600" dirty="0">
                <a:solidFill>
                  <a:schemeClr val="accent1">
                    <a:lumMod val="50000"/>
                  </a:schemeClr>
                </a:solidFill>
                <a:latin typeface="+mj-lt"/>
              </a:rPr>
              <a:t>Gradonačelnik </a:t>
            </a:r>
          </a:p>
          <a:p>
            <a:pPr>
              <a:lnSpc>
                <a:spcPct val="80000"/>
              </a:lnSpc>
              <a:defRPr/>
            </a:pPr>
            <a:r>
              <a:rPr lang="hr-HR" sz="3600" dirty="0">
                <a:solidFill>
                  <a:schemeClr val="accent1">
                    <a:lumMod val="50000"/>
                  </a:schemeClr>
                </a:solidFill>
                <a:latin typeface="+mj-lt"/>
              </a:rPr>
              <a:t>21</a:t>
            </a:r>
            <a:r>
              <a:rPr lang="hr-HR" sz="3600" dirty="0" smtClean="0">
                <a:solidFill>
                  <a:schemeClr val="accent1">
                    <a:lumMod val="50000"/>
                  </a:schemeClr>
                </a:solidFill>
                <a:latin typeface="+mj-lt"/>
              </a:rPr>
              <a:t> </a:t>
            </a:r>
            <a:r>
              <a:rPr lang="hr-HR" sz="3600" dirty="0">
                <a:solidFill>
                  <a:schemeClr val="accent1">
                    <a:lumMod val="50000"/>
                  </a:schemeClr>
                </a:solidFill>
                <a:latin typeface="+mj-lt"/>
              </a:rPr>
              <a:t>gradskih upravnih tijela</a:t>
            </a:r>
          </a:p>
          <a:p>
            <a:pPr>
              <a:lnSpc>
                <a:spcPct val="80000"/>
              </a:lnSpc>
              <a:defRPr/>
            </a:pPr>
            <a:r>
              <a:rPr lang="hr-HR" sz="3600" dirty="0">
                <a:solidFill>
                  <a:schemeClr val="accent1">
                    <a:lumMod val="50000"/>
                  </a:schemeClr>
                </a:solidFill>
                <a:latin typeface="+mj-lt"/>
              </a:rPr>
              <a:t>336 gradskih ustanova</a:t>
            </a:r>
          </a:p>
          <a:p>
            <a:pPr>
              <a:lnSpc>
                <a:spcPct val="80000"/>
              </a:lnSpc>
              <a:defRPr/>
            </a:pPr>
            <a:r>
              <a:rPr lang="hr-HR" sz="3600" dirty="0">
                <a:solidFill>
                  <a:schemeClr val="accent1">
                    <a:lumMod val="50000"/>
                  </a:schemeClr>
                </a:solidFill>
                <a:latin typeface="+mj-lt"/>
              </a:rPr>
              <a:t>17 gradskih četvrti, 218 mjesnih odbora</a:t>
            </a:r>
          </a:p>
          <a:p>
            <a:pPr marL="0" indent="0" eaLnBrk="1" hangingPunct="1">
              <a:buNone/>
              <a:defRPr/>
            </a:pPr>
            <a:endParaRPr lang="hr-HR" dirty="0" smtClean="0">
              <a:solidFill>
                <a:schemeClr val="bg1"/>
              </a:solidFill>
            </a:endParaRPr>
          </a:p>
        </p:txBody>
      </p:sp>
      <p:pic>
        <p:nvPicPr>
          <p:cNvPr id="11269" name="Picture 4" descr="grb grada 4x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188913"/>
            <a:ext cx="6889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53851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0"/>
              </a:spcBef>
              <a:spcAft>
                <a:spcPct val="0"/>
              </a:spcAft>
              <a:defRPr sz="1200">
                <a:solidFill>
                  <a:schemeClr val="tx1"/>
                </a:solidFill>
                <a:latin typeface="Tahoma" pitchFamily="34" charset="0"/>
              </a:defRPr>
            </a:lvl6pPr>
            <a:lvl7pPr marL="2971800" indent="-228600" eaLnBrk="0" fontAlgn="base" hangingPunct="0">
              <a:spcBef>
                <a:spcPct val="0"/>
              </a:spcBef>
              <a:spcAft>
                <a:spcPct val="0"/>
              </a:spcAft>
              <a:defRPr sz="1200">
                <a:solidFill>
                  <a:schemeClr val="tx1"/>
                </a:solidFill>
                <a:latin typeface="Tahoma" pitchFamily="34" charset="0"/>
              </a:defRPr>
            </a:lvl7pPr>
            <a:lvl8pPr marL="3429000" indent="-228600" eaLnBrk="0" fontAlgn="base" hangingPunct="0">
              <a:spcBef>
                <a:spcPct val="0"/>
              </a:spcBef>
              <a:spcAft>
                <a:spcPct val="0"/>
              </a:spcAft>
              <a:defRPr sz="1200">
                <a:solidFill>
                  <a:schemeClr val="tx1"/>
                </a:solidFill>
                <a:latin typeface="Tahoma" pitchFamily="34" charset="0"/>
              </a:defRPr>
            </a:lvl8pPr>
            <a:lvl9pPr marL="3886200" indent="-228600" eaLnBrk="0" fontAlgn="base" hangingPunct="0">
              <a:spcBef>
                <a:spcPct val="0"/>
              </a:spcBef>
              <a:spcAft>
                <a:spcPct val="0"/>
              </a:spcAft>
              <a:defRPr sz="1200">
                <a:solidFill>
                  <a:schemeClr val="tx1"/>
                </a:solidFill>
                <a:latin typeface="Tahoma" pitchFamily="34" charset="0"/>
              </a:defRPr>
            </a:lvl9pPr>
          </a:lstStyle>
          <a:p>
            <a:pPr eaLnBrk="1" hangingPunct="1"/>
            <a:fld id="{F8D1399D-B2F9-4891-B895-7AE13D9C6A66}" type="slidenum">
              <a:rPr lang="hr-HR" sz="1400" smtClean="0">
                <a:effectLst/>
                <a:latin typeface="Arial" charset="0"/>
              </a:rPr>
              <a:pPr eaLnBrk="1" hangingPunct="1"/>
              <a:t>20</a:t>
            </a:fld>
            <a:endParaRPr lang="hr-HR" sz="1400" smtClean="0">
              <a:effectLst/>
              <a:latin typeface="Arial" charset="0"/>
            </a:endParaRPr>
          </a:p>
        </p:txBody>
      </p:sp>
      <p:sp>
        <p:nvSpPr>
          <p:cNvPr id="260098" name="Rectangle 2"/>
          <p:cNvSpPr>
            <a:spLocks noGrp="1" noChangeArrowheads="1"/>
          </p:cNvSpPr>
          <p:nvPr>
            <p:ph type="title" idx="4294967295"/>
          </p:nvPr>
        </p:nvSpPr>
        <p:spPr>
          <a:xfrm>
            <a:off x="0" y="476250"/>
            <a:ext cx="8686800" cy="1223963"/>
          </a:xfrm>
        </p:spPr>
        <p:txBody>
          <a:bodyPr/>
          <a:lstStyle/>
          <a:p>
            <a:pPr eaLnBrk="1" hangingPunct="1">
              <a:defRPr/>
            </a:pPr>
            <a:r>
              <a:rPr lang="hr-HR" sz="2800" b="1" smtClean="0">
                <a:solidFill>
                  <a:schemeClr val="accent2"/>
                </a:solidFill>
              </a:rPr>
              <a:t>ZET – Program obnove sustava prijevoza putnika</a:t>
            </a:r>
            <a:r>
              <a:rPr lang="hr-HR" sz="2800" smtClean="0">
                <a:solidFill>
                  <a:schemeClr val="accent2"/>
                </a:solidFill>
              </a:rPr>
              <a:t> </a:t>
            </a:r>
          </a:p>
        </p:txBody>
      </p:sp>
      <p:sp>
        <p:nvSpPr>
          <p:cNvPr id="260099" name="Rectangle 3"/>
          <p:cNvSpPr>
            <a:spLocks noGrp="1" noChangeArrowheads="1"/>
          </p:cNvSpPr>
          <p:nvPr>
            <p:ph type="body" sz="half" idx="4294967295"/>
          </p:nvPr>
        </p:nvSpPr>
        <p:spPr>
          <a:xfrm>
            <a:off x="4356100" y="1341438"/>
            <a:ext cx="4787900" cy="5327650"/>
          </a:xfrm>
        </p:spPr>
        <p:txBody>
          <a:bodyPr/>
          <a:lstStyle/>
          <a:p>
            <a:pPr eaLnBrk="1" hangingPunct="1">
              <a:lnSpc>
                <a:spcPct val="80000"/>
              </a:lnSpc>
              <a:buFontTx/>
              <a:buNone/>
              <a:defRPr/>
            </a:pPr>
            <a:endParaRPr lang="hr-HR" sz="900" dirty="0" smtClean="0"/>
          </a:p>
          <a:p>
            <a:pPr eaLnBrk="1" hangingPunct="1">
              <a:lnSpc>
                <a:spcPct val="80000"/>
              </a:lnSpc>
              <a:buFontTx/>
              <a:buNone/>
              <a:defRPr/>
            </a:pPr>
            <a:endParaRPr lang="hr-HR" sz="900" dirty="0" smtClean="0"/>
          </a:p>
          <a:p>
            <a:pPr eaLnBrk="1" hangingPunct="1">
              <a:lnSpc>
                <a:spcPct val="80000"/>
              </a:lnSpc>
              <a:buFontTx/>
              <a:buNone/>
              <a:defRPr/>
            </a:pPr>
            <a:endParaRPr lang="hr-HR" sz="900" dirty="0" smtClean="0"/>
          </a:p>
          <a:p>
            <a:pPr>
              <a:lnSpc>
                <a:spcPct val="80000"/>
              </a:lnSpc>
              <a:defRPr/>
            </a:pPr>
            <a:r>
              <a:rPr lang="en-GB" sz="1800" dirty="0" err="1">
                <a:solidFill>
                  <a:srgbClr val="002060"/>
                </a:solidFill>
                <a:latin typeface="+mj-lt"/>
              </a:rPr>
              <a:t>Programom</a:t>
            </a:r>
            <a:r>
              <a:rPr lang="en-GB" sz="1800" dirty="0">
                <a:solidFill>
                  <a:srgbClr val="002060"/>
                </a:solidFill>
                <a:latin typeface="+mj-lt"/>
              </a:rPr>
              <a:t> </a:t>
            </a:r>
            <a:r>
              <a:rPr lang="en-GB" sz="1800" dirty="0" err="1">
                <a:solidFill>
                  <a:srgbClr val="002060"/>
                </a:solidFill>
                <a:latin typeface="+mj-lt"/>
              </a:rPr>
              <a:t>obnove</a:t>
            </a:r>
            <a:r>
              <a:rPr lang="en-GB" sz="1800" dirty="0">
                <a:solidFill>
                  <a:srgbClr val="002060"/>
                </a:solidFill>
                <a:latin typeface="+mj-lt"/>
              </a:rPr>
              <a:t> </a:t>
            </a:r>
            <a:r>
              <a:rPr lang="en-GB" sz="1800" dirty="0" err="1">
                <a:solidFill>
                  <a:srgbClr val="002060"/>
                </a:solidFill>
                <a:latin typeface="+mj-lt"/>
              </a:rPr>
              <a:t>tramvajskog</a:t>
            </a:r>
            <a:r>
              <a:rPr lang="en-GB" sz="1800" dirty="0">
                <a:solidFill>
                  <a:srgbClr val="002060"/>
                </a:solidFill>
                <a:latin typeface="+mj-lt"/>
              </a:rPr>
              <a:t> </a:t>
            </a:r>
            <a:r>
              <a:rPr lang="en-GB" sz="1800" dirty="0" err="1">
                <a:solidFill>
                  <a:srgbClr val="002060"/>
                </a:solidFill>
                <a:latin typeface="+mj-lt"/>
              </a:rPr>
              <a:t>voznog</a:t>
            </a:r>
            <a:r>
              <a:rPr lang="en-GB" sz="1800" dirty="0">
                <a:solidFill>
                  <a:srgbClr val="002060"/>
                </a:solidFill>
                <a:latin typeface="+mj-lt"/>
              </a:rPr>
              <a:t> parka u </a:t>
            </a:r>
            <a:r>
              <a:rPr lang="en-GB" sz="1800" dirty="0" err="1">
                <a:solidFill>
                  <a:srgbClr val="002060"/>
                </a:solidFill>
                <a:latin typeface="+mj-lt"/>
              </a:rPr>
              <a:t>Gradu</a:t>
            </a:r>
            <a:r>
              <a:rPr lang="en-GB" sz="1800" dirty="0">
                <a:solidFill>
                  <a:srgbClr val="002060"/>
                </a:solidFill>
                <a:latin typeface="+mj-lt"/>
              </a:rPr>
              <a:t> </a:t>
            </a:r>
            <a:r>
              <a:rPr lang="en-GB" sz="1800" dirty="0" err="1">
                <a:solidFill>
                  <a:srgbClr val="002060"/>
                </a:solidFill>
                <a:latin typeface="+mj-lt"/>
              </a:rPr>
              <a:t>Zagrebu</a:t>
            </a:r>
            <a:r>
              <a:rPr lang="en-GB" sz="1800" dirty="0">
                <a:solidFill>
                  <a:srgbClr val="002060"/>
                </a:solidFill>
                <a:latin typeface="+mj-lt"/>
              </a:rPr>
              <a:t> </a:t>
            </a:r>
            <a:r>
              <a:rPr lang="en-GB" sz="1800" dirty="0" err="1">
                <a:solidFill>
                  <a:srgbClr val="002060"/>
                </a:solidFill>
                <a:latin typeface="+mj-lt"/>
              </a:rPr>
              <a:t>predviđen</a:t>
            </a:r>
            <a:r>
              <a:rPr lang="hr-HR" sz="1800" dirty="0">
                <a:solidFill>
                  <a:srgbClr val="002060"/>
                </a:solidFill>
                <a:latin typeface="+mj-lt"/>
              </a:rPr>
              <a:t>o je:</a:t>
            </a:r>
          </a:p>
          <a:p>
            <a:pPr>
              <a:lnSpc>
                <a:spcPct val="80000"/>
              </a:lnSpc>
              <a:buFont typeface="Wingdings" pitchFamily="2" charset="2"/>
              <a:buChar char="ü"/>
              <a:defRPr/>
            </a:pPr>
            <a:r>
              <a:rPr lang="hr-HR" sz="1800" dirty="0" smtClean="0">
                <a:solidFill>
                  <a:srgbClr val="002060"/>
                </a:solidFill>
                <a:latin typeface="+mj-lt"/>
              </a:rPr>
              <a:t>N</a:t>
            </a:r>
            <a:r>
              <a:rPr lang="en-GB" sz="1800" dirty="0" err="1">
                <a:solidFill>
                  <a:srgbClr val="002060"/>
                </a:solidFill>
                <a:latin typeface="+mj-lt"/>
              </a:rPr>
              <a:t>abava</a:t>
            </a:r>
            <a:r>
              <a:rPr lang="en-GB" sz="1800" dirty="0">
                <a:solidFill>
                  <a:srgbClr val="002060"/>
                </a:solidFill>
                <a:latin typeface="+mj-lt"/>
              </a:rPr>
              <a:t> 70</a:t>
            </a:r>
            <a:r>
              <a:rPr lang="hr-HR" sz="1800" dirty="0">
                <a:solidFill>
                  <a:srgbClr val="002060"/>
                </a:solidFill>
                <a:latin typeface="+mj-lt"/>
              </a:rPr>
              <a:t> </a:t>
            </a:r>
            <a:r>
              <a:rPr lang="en-GB" sz="1800" dirty="0" err="1">
                <a:solidFill>
                  <a:srgbClr val="002060"/>
                </a:solidFill>
                <a:latin typeface="+mj-lt"/>
              </a:rPr>
              <a:t>niskopodnih</a:t>
            </a:r>
            <a:r>
              <a:rPr lang="hr-HR" sz="1800" dirty="0">
                <a:solidFill>
                  <a:srgbClr val="002060"/>
                </a:solidFill>
                <a:latin typeface="+mj-lt"/>
              </a:rPr>
              <a:t> </a:t>
            </a:r>
            <a:r>
              <a:rPr lang="en-GB" sz="1800" dirty="0" err="1">
                <a:solidFill>
                  <a:srgbClr val="002060"/>
                </a:solidFill>
                <a:latin typeface="+mj-lt"/>
              </a:rPr>
              <a:t>tramvaj</a:t>
            </a:r>
            <a:r>
              <a:rPr lang="hr-HR" sz="1800" dirty="0">
                <a:solidFill>
                  <a:srgbClr val="002060"/>
                </a:solidFill>
                <a:latin typeface="+mj-lt"/>
              </a:rPr>
              <a:t>a (</a:t>
            </a:r>
            <a:r>
              <a:rPr lang="hr-HR" sz="1800" dirty="0" smtClean="0">
                <a:solidFill>
                  <a:srgbClr val="002060"/>
                </a:solidFill>
                <a:latin typeface="+mj-lt"/>
              </a:rPr>
              <a:t>izvršeno)</a:t>
            </a:r>
          </a:p>
          <a:p>
            <a:pPr>
              <a:lnSpc>
                <a:spcPct val="80000"/>
              </a:lnSpc>
              <a:buFont typeface="Wingdings" pitchFamily="2" charset="2"/>
              <a:buChar char="ü"/>
              <a:defRPr/>
            </a:pPr>
            <a:r>
              <a:rPr lang="hr-HR" sz="1800" dirty="0" smtClean="0">
                <a:solidFill>
                  <a:srgbClr val="002060"/>
                </a:solidFill>
                <a:latin typeface="+mj-lt"/>
              </a:rPr>
              <a:t>G</a:t>
            </a:r>
            <a:r>
              <a:rPr lang="en-GB" sz="1800" dirty="0" err="1">
                <a:solidFill>
                  <a:srgbClr val="002060"/>
                </a:solidFill>
                <a:latin typeface="+mj-lt"/>
              </a:rPr>
              <a:t>eneralni</a:t>
            </a:r>
            <a:r>
              <a:rPr lang="en-GB" sz="1800" dirty="0">
                <a:solidFill>
                  <a:srgbClr val="002060"/>
                </a:solidFill>
                <a:latin typeface="+mj-lt"/>
              </a:rPr>
              <a:t> </a:t>
            </a:r>
            <a:r>
              <a:rPr lang="en-GB" sz="1800" dirty="0" err="1">
                <a:solidFill>
                  <a:srgbClr val="002060"/>
                </a:solidFill>
                <a:latin typeface="+mj-lt"/>
              </a:rPr>
              <a:t>popravak</a:t>
            </a:r>
            <a:r>
              <a:rPr lang="en-GB" sz="1800" dirty="0">
                <a:solidFill>
                  <a:srgbClr val="002060"/>
                </a:solidFill>
                <a:latin typeface="+mj-lt"/>
              </a:rPr>
              <a:t> i </a:t>
            </a:r>
            <a:r>
              <a:rPr lang="en-GB" sz="1800" dirty="0" err="1">
                <a:solidFill>
                  <a:srgbClr val="002060"/>
                </a:solidFill>
                <a:latin typeface="+mj-lt"/>
              </a:rPr>
              <a:t>modernizacija</a:t>
            </a:r>
            <a:r>
              <a:rPr lang="en-GB" sz="1800" dirty="0">
                <a:solidFill>
                  <a:srgbClr val="002060"/>
                </a:solidFill>
                <a:latin typeface="+mj-lt"/>
              </a:rPr>
              <a:t> 50 </a:t>
            </a:r>
            <a:r>
              <a:rPr lang="en-GB" sz="1800" dirty="0" err="1">
                <a:solidFill>
                  <a:srgbClr val="002060"/>
                </a:solidFill>
                <a:latin typeface="+mj-lt"/>
              </a:rPr>
              <a:t>tramvaja</a:t>
            </a:r>
            <a:r>
              <a:rPr lang="hr-HR" sz="1800" dirty="0">
                <a:solidFill>
                  <a:srgbClr val="002060"/>
                </a:solidFill>
                <a:latin typeface="+mj-lt"/>
              </a:rPr>
              <a:t> </a:t>
            </a:r>
            <a:r>
              <a:rPr lang="en-GB" sz="1800" dirty="0">
                <a:solidFill>
                  <a:srgbClr val="002060"/>
                </a:solidFill>
                <a:latin typeface="+mj-lt"/>
              </a:rPr>
              <a:t>TMK 30</a:t>
            </a:r>
            <a:r>
              <a:rPr lang="hr-HR" sz="1800" dirty="0" smtClean="0">
                <a:solidFill>
                  <a:srgbClr val="002060"/>
                </a:solidFill>
                <a:latin typeface="+mj-lt"/>
              </a:rPr>
              <a:t>1</a:t>
            </a:r>
          </a:p>
          <a:p>
            <a:pPr>
              <a:lnSpc>
                <a:spcPct val="80000"/>
              </a:lnSpc>
              <a:buFont typeface="Wingdings" pitchFamily="2" charset="2"/>
              <a:buChar char="ü"/>
              <a:defRPr/>
            </a:pPr>
            <a:r>
              <a:rPr lang="hr-HR" sz="1800" dirty="0" smtClean="0">
                <a:solidFill>
                  <a:srgbClr val="002060"/>
                </a:solidFill>
                <a:latin typeface="+mj-lt"/>
              </a:rPr>
              <a:t>R</a:t>
            </a:r>
            <a:r>
              <a:rPr lang="en-GB" sz="1800" dirty="0" err="1">
                <a:solidFill>
                  <a:srgbClr val="002060"/>
                </a:solidFill>
                <a:latin typeface="+mj-lt"/>
              </a:rPr>
              <a:t>ekonstrukcija</a:t>
            </a:r>
            <a:r>
              <a:rPr lang="en-GB" sz="1800" dirty="0">
                <a:solidFill>
                  <a:srgbClr val="002060"/>
                </a:solidFill>
                <a:latin typeface="+mj-lt"/>
              </a:rPr>
              <a:t> i </a:t>
            </a:r>
            <a:r>
              <a:rPr lang="en-GB" sz="1800" dirty="0" err="1">
                <a:solidFill>
                  <a:srgbClr val="002060"/>
                </a:solidFill>
                <a:latin typeface="+mj-lt"/>
              </a:rPr>
              <a:t>modernizacija</a:t>
            </a:r>
            <a:r>
              <a:rPr lang="en-GB" sz="1800" dirty="0">
                <a:solidFill>
                  <a:srgbClr val="002060"/>
                </a:solidFill>
                <a:latin typeface="+mj-lt"/>
              </a:rPr>
              <a:t> </a:t>
            </a:r>
            <a:r>
              <a:rPr lang="en-GB" sz="1800" dirty="0" err="1">
                <a:solidFill>
                  <a:srgbClr val="002060"/>
                </a:solidFill>
                <a:latin typeface="+mj-lt"/>
              </a:rPr>
              <a:t>remize</a:t>
            </a:r>
            <a:r>
              <a:rPr lang="en-GB" sz="1800" dirty="0">
                <a:solidFill>
                  <a:srgbClr val="002060"/>
                </a:solidFill>
                <a:latin typeface="+mj-lt"/>
              </a:rPr>
              <a:t> </a:t>
            </a:r>
            <a:r>
              <a:rPr lang="en-GB" sz="1800" dirty="0" err="1">
                <a:solidFill>
                  <a:srgbClr val="002060"/>
                </a:solidFill>
                <a:latin typeface="+mj-lt"/>
              </a:rPr>
              <a:t>na</a:t>
            </a:r>
            <a:r>
              <a:rPr lang="en-GB" sz="1800" dirty="0">
                <a:solidFill>
                  <a:srgbClr val="002060"/>
                </a:solidFill>
                <a:latin typeface="+mj-lt"/>
              </a:rPr>
              <a:t> </a:t>
            </a:r>
            <a:r>
              <a:rPr lang="en-GB" sz="1800" dirty="0" err="1">
                <a:solidFill>
                  <a:srgbClr val="002060"/>
                </a:solidFill>
                <a:latin typeface="+mj-lt"/>
              </a:rPr>
              <a:t>lokaciji</a:t>
            </a:r>
            <a:r>
              <a:rPr lang="hr-HR" sz="1800" dirty="0">
                <a:solidFill>
                  <a:srgbClr val="002060"/>
                </a:solidFill>
                <a:latin typeface="+mj-lt"/>
              </a:rPr>
              <a:t> Blato</a:t>
            </a:r>
            <a:r>
              <a:rPr lang="en-GB" sz="1800" dirty="0">
                <a:solidFill>
                  <a:srgbClr val="002060"/>
                </a:solidFill>
                <a:latin typeface="+mj-lt"/>
              </a:rPr>
              <a:t> u </a:t>
            </a:r>
            <a:r>
              <a:rPr lang="en-GB" sz="1800" dirty="0" err="1" smtClean="0">
                <a:solidFill>
                  <a:srgbClr val="002060"/>
                </a:solidFill>
                <a:latin typeface="+mj-lt"/>
              </a:rPr>
              <a:t>Zagrebu</a:t>
            </a:r>
            <a:endParaRPr lang="hr-HR" sz="1800" dirty="0">
              <a:solidFill>
                <a:srgbClr val="002060"/>
              </a:solidFill>
              <a:latin typeface="+mj-lt"/>
            </a:endParaRPr>
          </a:p>
          <a:p>
            <a:pPr>
              <a:lnSpc>
                <a:spcPct val="80000"/>
              </a:lnSpc>
              <a:buFont typeface="Wingdings" pitchFamily="2" charset="2"/>
              <a:buChar char="ü"/>
              <a:defRPr/>
            </a:pPr>
            <a:r>
              <a:rPr lang="hr-HR" sz="1800" dirty="0" smtClean="0">
                <a:solidFill>
                  <a:srgbClr val="002060"/>
                </a:solidFill>
                <a:latin typeface="+mj-lt"/>
              </a:rPr>
              <a:t>N</a:t>
            </a:r>
            <a:r>
              <a:rPr lang="en-GB" sz="1800" dirty="0" err="1">
                <a:solidFill>
                  <a:srgbClr val="002060"/>
                </a:solidFill>
                <a:latin typeface="+mj-lt"/>
              </a:rPr>
              <a:t>ovi</a:t>
            </a:r>
            <a:r>
              <a:rPr lang="en-GB" sz="1800" dirty="0">
                <a:solidFill>
                  <a:srgbClr val="002060"/>
                </a:solidFill>
                <a:latin typeface="+mj-lt"/>
              </a:rPr>
              <a:t> </a:t>
            </a:r>
            <a:r>
              <a:rPr lang="en-GB" sz="1800" dirty="0" err="1">
                <a:solidFill>
                  <a:srgbClr val="002060"/>
                </a:solidFill>
                <a:latin typeface="+mj-lt"/>
              </a:rPr>
              <a:t>sustav</a:t>
            </a:r>
            <a:r>
              <a:rPr lang="en-GB" sz="1800" dirty="0">
                <a:solidFill>
                  <a:srgbClr val="002060"/>
                </a:solidFill>
                <a:latin typeface="+mj-lt"/>
              </a:rPr>
              <a:t> </a:t>
            </a:r>
            <a:r>
              <a:rPr lang="en-GB" sz="1800" dirty="0" err="1">
                <a:solidFill>
                  <a:srgbClr val="002060"/>
                </a:solidFill>
                <a:latin typeface="+mj-lt"/>
              </a:rPr>
              <a:t>naplate</a:t>
            </a:r>
            <a:r>
              <a:rPr lang="en-GB" sz="1800" dirty="0">
                <a:solidFill>
                  <a:srgbClr val="002060"/>
                </a:solidFill>
                <a:latin typeface="+mj-lt"/>
              </a:rPr>
              <a:t> </a:t>
            </a:r>
            <a:r>
              <a:rPr lang="en-GB" sz="1800" dirty="0" err="1">
                <a:solidFill>
                  <a:srgbClr val="002060"/>
                </a:solidFill>
                <a:latin typeface="+mj-lt"/>
              </a:rPr>
              <a:t>prijevoza</a:t>
            </a:r>
            <a:r>
              <a:rPr lang="hr-HR" sz="1800" dirty="0">
                <a:solidFill>
                  <a:srgbClr val="002060"/>
                </a:solidFill>
                <a:latin typeface="+mj-lt"/>
              </a:rPr>
              <a:t> (izveden u cijelosti i pušten u probni </a:t>
            </a:r>
            <a:r>
              <a:rPr lang="hr-HR" sz="1800" dirty="0" smtClean="0">
                <a:solidFill>
                  <a:srgbClr val="002060"/>
                </a:solidFill>
                <a:latin typeface="+mj-lt"/>
              </a:rPr>
              <a:t>rad)</a:t>
            </a:r>
          </a:p>
          <a:p>
            <a:pPr>
              <a:lnSpc>
                <a:spcPct val="80000"/>
              </a:lnSpc>
              <a:buFont typeface="Wingdings" pitchFamily="2" charset="2"/>
              <a:buChar char="ü"/>
              <a:defRPr/>
            </a:pPr>
            <a:r>
              <a:rPr lang="hr-HR" sz="1800" dirty="0" smtClean="0">
                <a:solidFill>
                  <a:srgbClr val="002060"/>
                </a:solidFill>
                <a:latin typeface="+mj-lt"/>
              </a:rPr>
              <a:t>S</a:t>
            </a:r>
            <a:r>
              <a:rPr lang="es-ES_tradnl" sz="1800" dirty="0" err="1">
                <a:solidFill>
                  <a:srgbClr val="002060"/>
                </a:solidFill>
                <a:latin typeface="+mj-lt"/>
              </a:rPr>
              <a:t>ustav</a:t>
            </a:r>
            <a:r>
              <a:rPr lang="es-ES_tradnl" sz="1800" dirty="0">
                <a:solidFill>
                  <a:srgbClr val="002060"/>
                </a:solidFill>
                <a:latin typeface="+mj-lt"/>
              </a:rPr>
              <a:t> </a:t>
            </a:r>
            <a:r>
              <a:rPr lang="es-ES_tradnl" sz="1800" dirty="0" err="1">
                <a:solidFill>
                  <a:srgbClr val="002060"/>
                </a:solidFill>
                <a:latin typeface="+mj-lt"/>
              </a:rPr>
              <a:t>nadzora</a:t>
            </a:r>
            <a:r>
              <a:rPr lang="es-ES_tradnl" sz="1800" dirty="0">
                <a:solidFill>
                  <a:srgbClr val="002060"/>
                </a:solidFill>
                <a:latin typeface="+mj-lt"/>
              </a:rPr>
              <a:t> i </a:t>
            </a:r>
            <a:r>
              <a:rPr lang="es-ES_tradnl" sz="1800" dirty="0" err="1">
                <a:solidFill>
                  <a:srgbClr val="002060"/>
                </a:solidFill>
                <a:latin typeface="+mj-lt"/>
              </a:rPr>
              <a:t>upravljanj</a:t>
            </a:r>
            <a:r>
              <a:rPr lang="hr-HR" sz="1800" dirty="0">
                <a:solidFill>
                  <a:srgbClr val="002060"/>
                </a:solidFill>
                <a:latin typeface="+mj-lt"/>
              </a:rPr>
              <a:t>a </a:t>
            </a:r>
            <a:r>
              <a:rPr lang="es-ES_tradnl" sz="1800" dirty="0" err="1" smtClean="0">
                <a:solidFill>
                  <a:srgbClr val="002060"/>
                </a:solidFill>
                <a:latin typeface="+mj-lt"/>
              </a:rPr>
              <a:t>prijevozom</a:t>
            </a:r>
            <a:r>
              <a:rPr lang="hr-HR" sz="1800" dirty="0">
                <a:solidFill>
                  <a:srgbClr val="002060"/>
                </a:solidFill>
                <a:latin typeface="+mj-lt"/>
              </a:rPr>
              <a:t> </a:t>
            </a:r>
            <a:r>
              <a:rPr lang="hr-HR" sz="1800" dirty="0" smtClean="0">
                <a:solidFill>
                  <a:srgbClr val="002060"/>
                </a:solidFill>
                <a:latin typeface="+mj-lt"/>
              </a:rPr>
              <a:t>(izvršeno</a:t>
            </a:r>
            <a:r>
              <a:rPr lang="hr-HR" sz="1800" dirty="0">
                <a:solidFill>
                  <a:srgbClr val="002060"/>
                </a:solidFill>
                <a:latin typeface="+mj-lt"/>
              </a:rPr>
              <a:t>)</a:t>
            </a:r>
          </a:p>
          <a:p>
            <a:pPr>
              <a:lnSpc>
                <a:spcPct val="80000"/>
              </a:lnSpc>
              <a:defRPr/>
            </a:pPr>
            <a:r>
              <a:rPr lang="hr-HR" sz="1800" dirty="0">
                <a:solidFill>
                  <a:srgbClr val="002060"/>
                </a:solidFill>
                <a:latin typeface="+mj-lt"/>
              </a:rPr>
              <a:t>18.srpnja 2007. je ugovorena proizvodnja novih 70 niskopodnih tramvaja, 30. lipnja 2010. isporučen je i posljednji 70. tramvaj</a:t>
            </a:r>
          </a:p>
          <a:p>
            <a:pPr>
              <a:lnSpc>
                <a:spcPct val="80000"/>
              </a:lnSpc>
              <a:defRPr/>
            </a:pPr>
            <a:r>
              <a:rPr lang="hr-HR" sz="1800" dirty="0">
                <a:solidFill>
                  <a:srgbClr val="002060"/>
                </a:solidFill>
                <a:latin typeface="+mj-lt"/>
              </a:rPr>
              <a:t>Od 2009. puštena su u promet dva kratka niskopodna tramvaja TKM 2300</a:t>
            </a:r>
          </a:p>
          <a:p>
            <a:pPr>
              <a:lnSpc>
                <a:spcPct val="80000"/>
              </a:lnSpc>
              <a:defRPr/>
            </a:pPr>
            <a:endParaRPr lang="hr-HR" sz="1800" dirty="0">
              <a:solidFill>
                <a:srgbClr val="002060"/>
              </a:solidFill>
              <a:latin typeface="+mj-lt"/>
            </a:endParaRPr>
          </a:p>
          <a:p>
            <a:pPr>
              <a:lnSpc>
                <a:spcPct val="80000"/>
              </a:lnSpc>
              <a:defRPr/>
            </a:pPr>
            <a:r>
              <a:rPr lang="hr-HR" sz="1800" b="1" dirty="0">
                <a:solidFill>
                  <a:srgbClr val="002060"/>
                </a:solidFill>
                <a:latin typeface="+mj-lt"/>
              </a:rPr>
              <a:t>Vrijednost investicije procijenjena je na </a:t>
            </a:r>
            <a:r>
              <a:rPr lang="hr-HR" sz="1800" b="1" dirty="0" smtClean="0">
                <a:solidFill>
                  <a:srgbClr val="002060"/>
                </a:solidFill>
                <a:latin typeface="+mj-lt"/>
              </a:rPr>
              <a:t>272 </a:t>
            </a:r>
            <a:r>
              <a:rPr lang="hr-HR" sz="1800" b="1" dirty="0" err="1">
                <a:solidFill>
                  <a:srgbClr val="002060"/>
                </a:solidFill>
                <a:latin typeface="+mj-lt"/>
              </a:rPr>
              <a:t>mil</a:t>
            </a:r>
            <a:r>
              <a:rPr lang="hr-HR" sz="1800" b="1" dirty="0">
                <a:solidFill>
                  <a:srgbClr val="002060"/>
                </a:solidFill>
                <a:latin typeface="+mj-lt"/>
              </a:rPr>
              <a:t> €</a:t>
            </a:r>
          </a:p>
        </p:txBody>
      </p:sp>
      <p:pic>
        <p:nvPicPr>
          <p:cNvPr id="31749" name="Picture 4" descr="ZET"/>
          <p:cNvPicPr>
            <a:picLocks noGrp="1" noChangeAspect="1" noChangeArrowheads="1"/>
          </p:cNvPicPr>
          <p:nvPr>
            <p:ph type="body" sz="half" idx="4294967295"/>
          </p:nvPr>
        </p:nvPicPr>
        <p:blipFill>
          <a:blip r:embed="rId3">
            <a:extLst>
              <a:ext uri="{28A0092B-C50C-407E-A947-70E740481C1C}">
                <a14:useLocalDpi xmlns:a14="http://schemas.microsoft.com/office/drawing/2010/main" val="0"/>
              </a:ext>
            </a:extLst>
          </a:blip>
          <a:srcRect/>
          <a:stretch>
            <a:fillRect/>
          </a:stretch>
        </p:blipFill>
        <p:spPr>
          <a:xfrm>
            <a:off x="477838" y="2335213"/>
            <a:ext cx="3817937" cy="2401887"/>
          </a:xfrm>
          <a:noFill/>
        </p:spPr>
      </p:pic>
      <p:pic>
        <p:nvPicPr>
          <p:cNvPr id="31750" name="Picture 5" descr="grb grada 4x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3888" y="188913"/>
            <a:ext cx="6889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1254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0"/>
              </a:spcBef>
              <a:spcAft>
                <a:spcPct val="0"/>
              </a:spcAft>
              <a:defRPr sz="1200">
                <a:solidFill>
                  <a:schemeClr val="tx1"/>
                </a:solidFill>
                <a:latin typeface="Tahoma" pitchFamily="34" charset="0"/>
              </a:defRPr>
            </a:lvl6pPr>
            <a:lvl7pPr marL="2971800" indent="-228600" eaLnBrk="0" fontAlgn="base" hangingPunct="0">
              <a:spcBef>
                <a:spcPct val="0"/>
              </a:spcBef>
              <a:spcAft>
                <a:spcPct val="0"/>
              </a:spcAft>
              <a:defRPr sz="1200">
                <a:solidFill>
                  <a:schemeClr val="tx1"/>
                </a:solidFill>
                <a:latin typeface="Tahoma" pitchFamily="34" charset="0"/>
              </a:defRPr>
            </a:lvl7pPr>
            <a:lvl8pPr marL="3429000" indent="-228600" eaLnBrk="0" fontAlgn="base" hangingPunct="0">
              <a:spcBef>
                <a:spcPct val="0"/>
              </a:spcBef>
              <a:spcAft>
                <a:spcPct val="0"/>
              </a:spcAft>
              <a:defRPr sz="1200">
                <a:solidFill>
                  <a:schemeClr val="tx1"/>
                </a:solidFill>
                <a:latin typeface="Tahoma" pitchFamily="34" charset="0"/>
              </a:defRPr>
            </a:lvl8pPr>
            <a:lvl9pPr marL="3886200" indent="-228600" eaLnBrk="0" fontAlgn="base" hangingPunct="0">
              <a:spcBef>
                <a:spcPct val="0"/>
              </a:spcBef>
              <a:spcAft>
                <a:spcPct val="0"/>
              </a:spcAft>
              <a:defRPr sz="1200">
                <a:solidFill>
                  <a:schemeClr val="tx1"/>
                </a:solidFill>
                <a:latin typeface="Tahoma" pitchFamily="34" charset="0"/>
              </a:defRPr>
            </a:lvl9pPr>
          </a:lstStyle>
          <a:p>
            <a:pPr eaLnBrk="1" hangingPunct="1"/>
            <a:fld id="{4200DAF9-A9BA-41BC-A21B-4B089950F161}" type="slidenum">
              <a:rPr lang="hr-HR" sz="1400" smtClean="0">
                <a:solidFill>
                  <a:srgbClr val="FFFFFF"/>
                </a:solidFill>
                <a:effectLst/>
                <a:latin typeface="Arial" charset="0"/>
              </a:rPr>
              <a:pPr eaLnBrk="1" hangingPunct="1"/>
              <a:t>21</a:t>
            </a:fld>
            <a:endParaRPr lang="hr-HR" sz="1400" smtClean="0">
              <a:solidFill>
                <a:srgbClr val="FFFFFF"/>
              </a:solidFill>
              <a:effectLst/>
              <a:latin typeface="Arial" charset="0"/>
            </a:endParaRPr>
          </a:p>
        </p:txBody>
      </p:sp>
      <p:sp>
        <p:nvSpPr>
          <p:cNvPr id="82948" name="Rectangle 4"/>
          <p:cNvSpPr>
            <a:spLocks noGrp="1" noChangeArrowheads="1"/>
          </p:cNvSpPr>
          <p:nvPr>
            <p:ph type="title" idx="4294967295"/>
          </p:nvPr>
        </p:nvSpPr>
        <p:spPr>
          <a:xfrm>
            <a:off x="0" y="292100"/>
            <a:ext cx="8229600" cy="1384300"/>
          </a:xfrm>
        </p:spPr>
        <p:txBody>
          <a:bodyPr/>
          <a:lstStyle/>
          <a:p>
            <a:pPr eaLnBrk="1" hangingPunct="1">
              <a:defRPr/>
            </a:pPr>
            <a:r>
              <a:rPr lang="hr-HR" sz="2800" b="1" dirty="0" smtClean="0">
                <a:solidFill>
                  <a:schemeClr val="accent2"/>
                </a:solidFill>
              </a:rPr>
              <a:t>  Projekt Termalno kupalište Blato u Zagrebu</a:t>
            </a:r>
          </a:p>
        </p:txBody>
      </p:sp>
      <p:sp>
        <p:nvSpPr>
          <p:cNvPr id="82950" name="Rectangle 6"/>
          <p:cNvSpPr>
            <a:spLocks noGrp="1" noChangeArrowheads="1"/>
          </p:cNvSpPr>
          <p:nvPr>
            <p:ph type="body" sz="half" idx="4294967295"/>
          </p:nvPr>
        </p:nvSpPr>
        <p:spPr>
          <a:xfrm>
            <a:off x="4827588" y="1557338"/>
            <a:ext cx="4316412" cy="5543550"/>
          </a:xfrm>
        </p:spPr>
        <p:txBody>
          <a:bodyPr>
            <a:normAutofit/>
          </a:bodyPr>
          <a:lstStyle/>
          <a:p>
            <a:pPr marL="0" indent="0" algn="just" eaLnBrk="1" hangingPunct="1">
              <a:lnSpc>
                <a:spcPct val="80000"/>
              </a:lnSpc>
              <a:buNone/>
              <a:defRPr/>
            </a:pPr>
            <a:endParaRPr lang="hr-HR" sz="1800" dirty="0" smtClean="0"/>
          </a:p>
          <a:p>
            <a:pPr algn="just" eaLnBrk="1" hangingPunct="1">
              <a:lnSpc>
                <a:spcPct val="80000"/>
              </a:lnSpc>
              <a:defRPr/>
            </a:pPr>
            <a:r>
              <a:rPr lang="hr-HR" sz="1800" dirty="0" smtClean="0">
                <a:solidFill>
                  <a:schemeClr val="accent1">
                    <a:lumMod val="50000"/>
                  </a:schemeClr>
                </a:solidFill>
                <a:latin typeface="+mj-lt"/>
              </a:rPr>
              <a:t>Z</a:t>
            </a:r>
            <a:r>
              <a:rPr lang="en-GB" sz="1800" dirty="0" smtClean="0">
                <a:solidFill>
                  <a:schemeClr val="accent1">
                    <a:lumMod val="50000"/>
                  </a:schemeClr>
                </a:solidFill>
                <a:latin typeface="+mj-lt"/>
              </a:rPr>
              <a:t>a </a:t>
            </a:r>
            <a:r>
              <a:rPr lang="en-GB" sz="1800" dirty="0" err="1" smtClean="0">
                <a:solidFill>
                  <a:schemeClr val="accent1">
                    <a:lumMod val="50000"/>
                  </a:schemeClr>
                </a:solidFill>
                <a:latin typeface="+mj-lt"/>
              </a:rPr>
              <a:t>realizaciju</a:t>
            </a:r>
            <a:r>
              <a:rPr lang="en-GB" sz="1800" dirty="0" smtClean="0">
                <a:solidFill>
                  <a:schemeClr val="accent1">
                    <a:lumMod val="50000"/>
                  </a:schemeClr>
                </a:solidFill>
                <a:latin typeface="+mj-lt"/>
              </a:rPr>
              <a:t> i </a:t>
            </a:r>
            <a:r>
              <a:rPr lang="en-GB" sz="1800" dirty="0" err="1" smtClean="0">
                <a:solidFill>
                  <a:schemeClr val="accent1">
                    <a:lumMod val="50000"/>
                  </a:schemeClr>
                </a:solidFill>
                <a:latin typeface="+mj-lt"/>
              </a:rPr>
              <a:t>izgradnju</a:t>
            </a:r>
            <a:r>
              <a:rPr lang="hr-HR" sz="1800" dirty="0" smtClean="0">
                <a:solidFill>
                  <a:schemeClr val="accent1">
                    <a:lumMod val="50000"/>
                  </a:schemeClr>
                </a:solidFill>
                <a:latin typeface="+mj-lt"/>
              </a:rPr>
              <a:t> projekta odabrana </a:t>
            </a:r>
            <a:r>
              <a:rPr lang="en-GB" sz="1800" dirty="0" smtClean="0">
                <a:solidFill>
                  <a:schemeClr val="accent1">
                    <a:lumMod val="50000"/>
                  </a:schemeClr>
                </a:solidFill>
                <a:latin typeface="+mj-lt"/>
              </a:rPr>
              <a:t>je </a:t>
            </a:r>
            <a:r>
              <a:rPr lang="en-GB" sz="1800" dirty="0" err="1" smtClean="0">
                <a:solidFill>
                  <a:schemeClr val="accent1">
                    <a:lumMod val="50000"/>
                  </a:schemeClr>
                </a:solidFill>
                <a:latin typeface="+mj-lt"/>
              </a:rPr>
              <a:t>lokacija</a:t>
            </a:r>
            <a:r>
              <a:rPr lang="en-GB" sz="1800" dirty="0" smtClean="0">
                <a:solidFill>
                  <a:schemeClr val="accent1">
                    <a:lumMod val="50000"/>
                  </a:schemeClr>
                </a:solidFill>
                <a:latin typeface="+mj-lt"/>
              </a:rPr>
              <a:t> </a:t>
            </a:r>
            <a:r>
              <a:rPr lang="en-GB" sz="1800" dirty="0" err="1" smtClean="0">
                <a:solidFill>
                  <a:schemeClr val="accent1">
                    <a:lumMod val="50000"/>
                  </a:schemeClr>
                </a:solidFill>
                <a:latin typeface="+mj-lt"/>
              </a:rPr>
              <a:t>zapadno</a:t>
            </a:r>
            <a:r>
              <a:rPr lang="en-GB" sz="1800" dirty="0" smtClean="0">
                <a:solidFill>
                  <a:schemeClr val="accent1">
                    <a:lumMod val="50000"/>
                  </a:schemeClr>
                </a:solidFill>
                <a:latin typeface="+mj-lt"/>
              </a:rPr>
              <a:t> od </a:t>
            </a:r>
            <a:r>
              <a:rPr lang="en-GB" sz="1800" dirty="0" err="1" smtClean="0">
                <a:solidFill>
                  <a:schemeClr val="accent1">
                    <a:lumMod val="50000"/>
                  </a:schemeClr>
                </a:solidFill>
                <a:latin typeface="+mj-lt"/>
              </a:rPr>
              <a:t>nedovršene</a:t>
            </a:r>
            <a:r>
              <a:rPr lang="en-GB" sz="1800" dirty="0" smtClean="0">
                <a:solidFill>
                  <a:schemeClr val="accent1">
                    <a:lumMod val="50000"/>
                  </a:schemeClr>
                </a:solidFill>
                <a:latin typeface="+mj-lt"/>
              </a:rPr>
              <a:t> </a:t>
            </a:r>
            <a:r>
              <a:rPr lang="en-GB" sz="1800" dirty="0" err="1" smtClean="0">
                <a:solidFill>
                  <a:schemeClr val="accent1">
                    <a:lumMod val="50000"/>
                  </a:schemeClr>
                </a:solidFill>
                <a:latin typeface="+mj-lt"/>
              </a:rPr>
              <a:t>Sveučilišne</a:t>
            </a:r>
            <a:r>
              <a:rPr lang="en-GB" sz="1800" dirty="0" smtClean="0">
                <a:solidFill>
                  <a:schemeClr val="accent1">
                    <a:lumMod val="50000"/>
                  </a:schemeClr>
                </a:solidFill>
                <a:latin typeface="+mj-lt"/>
              </a:rPr>
              <a:t> </a:t>
            </a:r>
            <a:r>
              <a:rPr lang="en-GB" sz="1800" dirty="0" err="1" smtClean="0">
                <a:solidFill>
                  <a:schemeClr val="accent1">
                    <a:lumMod val="50000"/>
                  </a:schemeClr>
                </a:solidFill>
                <a:latin typeface="+mj-lt"/>
              </a:rPr>
              <a:t>bolnice</a:t>
            </a:r>
            <a:r>
              <a:rPr lang="en-GB" sz="1800" dirty="0" smtClean="0">
                <a:solidFill>
                  <a:schemeClr val="accent1">
                    <a:lumMod val="50000"/>
                  </a:schemeClr>
                </a:solidFill>
                <a:latin typeface="+mj-lt"/>
              </a:rPr>
              <a:t> Zagreb u </a:t>
            </a:r>
            <a:r>
              <a:rPr lang="en-GB" sz="1800" dirty="0" err="1" smtClean="0">
                <a:solidFill>
                  <a:schemeClr val="accent1">
                    <a:lumMod val="50000"/>
                  </a:schemeClr>
                </a:solidFill>
                <a:latin typeface="+mj-lt"/>
              </a:rPr>
              <a:t>Novom</a:t>
            </a:r>
            <a:r>
              <a:rPr lang="en-GB" sz="1800" dirty="0" smtClean="0">
                <a:solidFill>
                  <a:schemeClr val="accent1">
                    <a:lumMod val="50000"/>
                  </a:schemeClr>
                </a:solidFill>
                <a:latin typeface="+mj-lt"/>
              </a:rPr>
              <a:t> </a:t>
            </a:r>
            <a:r>
              <a:rPr lang="en-GB" sz="1800" dirty="0" err="1" smtClean="0">
                <a:solidFill>
                  <a:schemeClr val="accent1">
                    <a:lumMod val="50000"/>
                  </a:schemeClr>
                </a:solidFill>
                <a:latin typeface="+mj-lt"/>
              </a:rPr>
              <a:t>Zagrebu</a:t>
            </a:r>
            <a:r>
              <a:rPr lang="en-GB" sz="1800" dirty="0" smtClean="0">
                <a:solidFill>
                  <a:schemeClr val="accent1">
                    <a:lumMod val="50000"/>
                  </a:schemeClr>
                </a:solidFill>
                <a:latin typeface="+mj-lt"/>
              </a:rPr>
              <a:t>,</a:t>
            </a:r>
            <a:r>
              <a:rPr lang="hr-HR" sz="1800" dirty="0" smtClean="0">
                <a:solidFill>
                  <a:schemeClr val="accent1">
                    <a:lumMod val="50000"/>
                  </a:schemeClr>
                </a:solidFill>
                <a:latin typeface="+mj-lt"/>
              </a:rPr>
              <a:t> lokacija Blato</a:t>
            </a:r>
          </a:p>
          <a:p>
            <a:pPr eaLnBrk="1" hangingPunct="1">
              <a:lnSpc>
                <a:spcPct val="80000"/>
              </a:lnSpc>
              <a:defRPr/>
            </a:pPr>
            <a:r>
              <a:rPr lang="hr-HR" sz="1800" dirty="0" smtClean="0">
                <a:solidFill>
                  <a:schemeClr val="accent1">
                    <a:lumMod val="50000"/>
                  </a:schemeClr>
                </a:solidFill>
                <a:latin typeface="+mj-lt"/>
              </a:rPr>
              <a:t>Gradonačelnik Grada Zagreba donio je Zaključak o utvrđivanju Programa </a:t>
            </a:r>
            <a:r>
              <a:rPr lang="hr-HR" sz="1800" dirty="0">
                <a:solidFill>
                  <a:schemeClr val="accent1">
                    <a:lumMod val="50000"/>
                  </a:schemeClr>
                </a:solidFill>
                <a:latin typeface="+mj-lt"/>
              </a:rPr>
              <a:t>urbanističko- arhitektonskog natječaja za izradu idejnog rješenja uređenja Termalnog kupališta Blato u </a:t>
            </a:r>
            <a:r>
              <a:rPr lang="hr-HR" sz="1800" dirty="0" smtClean="0">
                <a:solidFill>
                  <a:schemeClr val="accent1">
                    <a:lumMod val="50000"/>
                  </a:schemeClr>
                </a:solidFill>
                <a:latin typeface="+mj-lt"/>
              </a:rPr>
              <a:t>Zagrebu ; Službeni glasnik GZ (18/2011.)</a:t>
            </a:r>
          </a:p>
          <a:p>
            <a:pPr eaLnBrk="1" hangingPunct="1">
              <a:lnSpc>
                <a:spcPct val="80000"/>
              </a:lnSpc>
              <a:defRPr/>
            </a:pPr>
            <a:r>
              <a:rPr lang="hr-HR" sz="1800" dirty="0" smtClean="0">
                <a:solidFill>
                  <a:schemeClr val="accent1">
                    <a:lumMod val="50000"/>
                  </a:schemeClr>
                </a:solidFill>
                <a:latin typeface="+mj-lt"/>
              </a:rPr>
              <a:t>Provedba urbanističko-arhitektonskog natječaja očekuje se u 2013.</a:t>
            </a:r>
          </a:p>
          <a:p>
            <a:pPr eaLnBrk="1" hangingPunct="1">
              <a:lnSpc>
                <a:spcPct val="80000"/>
              </a:lnSpc>
              <a:defRPr/>
            </a:pPr>
            <a:r>
              <a:rPr lang="hr-HR" sz="1800" dirty="0" smtClean="0">
                <a:solidFill>
                  <a:schemeClr val="accent1">
                    <a:lumMod val="50000"/>
                  </a:schemeClr>
                </a:solidFill>
                <a:latin typeface="+mj-lt"/>
              </a:rPr>
              <a:t>Terme Zagreb strateški su projekt Grada Zagreba prema ZAGREBPLAN-u, Razvojnoj strategiji GZ, Strateška razvojna usmjerenja do kraja 2013.</a:t>
            </a:r>
          </a:p>
          <a:p>
            <a:pPr lvl="0" algn="just">
              <a:lnSpc>
                <a:spcPct val="90000"/>
              </a:lnSpc>
              <a:buClr>
                <a:srgbClr val="0BD0D9"/>
              </a:buClr>
              <a:defRPr/>
            </a:pPr>
            <a:r>
              <a:rPr lang="hr-HR" sz="1800" dirty="0">
                <a:solidFill>
                  <a:srgbClr val="0F6FC6">
                    <a:lumMod val="50000"/>
                  </a:srgbClr>
                </a:solidFill>
                <a:latin typeface="Calibri"/>
              </a:rPr>
              <a:t>Projekt je kandidiran za financiranje iz strukturnih fondova Europske </a:t>
            </a:r>
            <a:r>
              <a:rPr lang="hr-HR" sz="1800" dirty="0" smtClean="0">
                <a:solidFill>
                  <a:srgbClr val="0F6FC6">
                    <a:lumMod val="50000"/>
                  </a:srgbClr>
                </a:solidFill>
                <a:latin typeface="Calibri"/>
              </a:rPr>
              <a:t>unije</a:t>
            </a:r>
            <a:endParaRPr lang="hr-HR" sz="1800" dirty="0" smtClean="0">
              <a:solidFill>
                <a:schemeClr val="accent1">
                  <a:lumMod val="50000"/>
                </a:schemeClr>
              </a:solidFill>
              <a:latin typeface="+mj-lt"/>
            </a:endParaRPr>
          </a:p>
          <a:p>
            <a:pPr eaLnBrk="1" hangingPunct="1">
              <a:lnSpc>
                <a:spcPct val="80000"/>
              </a:lnSpc>
              <a:defRPr/>
            </a:pPr>
            <a:r>
              <a:rPr lang="hr-HR" sz="1800" b="1" dirty="0" smtClean="0">
                <a:solidFill>
                  <a:schemeClr val="accent1">
                    <a:lumMod val="50000"/>
                  </a:schemeClr>
                </a:solidFill>
                <a:latin typeface="+mj-lt"/>
              </a:rPr>
              <a:t>Procijenjena vrijednost investicije je 50 </a:t>
            </a:r>
            <a:r>
              <a:rPr lang="hr-HR" sz="1800" b="1" dirty="0" err="1" smtClean="0">
                <a:solidFill>
                  <a:schemeClr val="accent1">
                    <a:lumMod val="50000"/>
                  </a:schemeClr>
                </a:solidFill>
                <a:latin typeface="+mj-lt"/>
              </a:rPr>
              <a:t>mil</a:t>
            </a:r>
            <a:r>
              <a:rPr lang="hr-HR" sz="1800" b="1" dirty="0" smtClean="0">
                <a:solidFill>
                  <a:schemeClr val="accent1">
                    <a:lumMod val="50000"/>
                  </a:schemeClr>
                </a:solidFill>
                <a:latin typeface="+mj-lt"/>
              </a:rPr>
              <a:t> €.</a:t>
            </a:r>
            <a:endParaRPr lang="en-GB" sz="1800" b="1" dirty="0" smtClean="0">
              <a:solidFill>
                <a:schemeClr val="accent1">
                  <a:lumMod val="50000"/>
                </a:schemeClr>
              </a:solidFill>
              <a:latin typeface="+mj-lt"/>
            </a:endParaRPr>
          </a:p>
          <a:p>
            <a:pPr eaLnBrk="1" hangingPunct="1">
              <a:lnSpc>
                <a:spcPct val="80000"/>
              </a:lnSpc>
              <a:defRPr/>
            </a:pPr>
            <a:endParaRPr lang="hr-HR" sz="1800" dirty="0" smtClean="0"/>
          </a:p>
        </p:txBody>
      </p:sp>
      <p:pic>
        <p:nvPicPr>
          <p:cNvPr id="32773" name="Picture 7" descr="terme"/>
          <p:cNvPicPr>
            <a:picLocks noGrp="1" noChangeAspect="1" noChangeArrowheads="1"/>
          </p:cNvPicPr>
          <p:nvPr>
            <p:ph type="body" sz="half" idx="4294967295"/>
          </p:nvPr>
        </p:nvPicPr>
        <p:blipFill>
          <a:blip r:embed="rId3">
            <a:extLst>
              <a:ext uri="{28A0092B-C50C-407E-A947-70E740481C1C}">
                <a14:useLocalDpi xmlns:a14="http://schemas.microsoft.com/office/drawing/2010/main" val="0"/>
              </a:ext>
            </a:extLst>
          </a:blip>
          <a:srcRect/>
          <a:stretch>
            <a:fillRect/>
          </a:stretch>
        </p:blipFill>
        <p:spPr>
          <a:xfrm>
            <a:off x="611560" y="2420888"/>
            <a:ext cx="4038600" cy="2565400"/>
          </a:xfrm>
          <a:noFill/>
        </p:spPr>
      </p:pic>
      <p:pic>
        <p:nvPicPr>
          <p:cNvPr id="32774" name="Picture 9" descr="grb grada 4x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3888" y="188913"/>
            <a:ext cx="6889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3670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0"/>
              </a:spcBef>
              <a:spcAft>
                <a:spcPct val="0"/>
              </a:spcAft>
              <a:defRPr sz="1200">
                <a:solidFill>
                  <a:schemeClr val="tx1"/>
                </a:solidFill>
                <a:latin typeface="Tahoma" pitchFamily="34" charset="0"/>
              </a:defRPr>
            </a:lvl6pPr>
            <a:lvl7pPr marL="2971800" indent="-228600" eaLnBrk="0" fontAlgn="base" hangingPunct="0">
              <a:spcBef>
                <a:spcPct val="0"/>
              </a:spcBef>
              <a:spcAft>
                <a:spcPct val="0"/>
              </a:spcAft>
              <a:defRPr sz="1200">
                <a:solidFill>
                  <a:schemeClr val="tx1"/>
                </a:solidFill>
                <a:latin typeface="Tahoma" pitchFamily="34" charset="0"/>
              </a:defRPr>
            </a:lvl7pPr>
            <a:lvl8pPr marL="3429000" indent="-228600" eaLnBrk="0" fontAlgn="base" hangingPunct="0">
              <a:spcBef>
                <a:spcPct val="0"/>
              </a:spcBef>
              <a:spcAft>
                <a:spcPct val="0"/>
              </a:spcAft>
              <a:defRPr sz="1200">
                <a:solidFill>
                  <a:schemeClr val="tx1"/>
                </a:solidFill>
                <a:latin typeface="Tahoma" pitchFamily="34" charset="0"/>
              </a:defRPr>
            </a:lvl8pPr>
            <a:lvl9pPr marL="3886200" indent="-228600" eaLnBrk="0" fontAlgn="base" hangingPunct="0">
              <a:spcBef>
                <a:spcPct val="0"/>
              </a:spcBef>
              <a:spcAft>
                <a:spcPct val="0"/>
              </a:spcAft>
              <a:defRPr sz="1200">
                <a:solidFill>
                  <a:schemeClr val="tx1"/>
                </a:solidFill>
                <a:latin typeface="Tahoma" pitchFamily="34" charset="0"/>
              </a:defRPr>
            </a:lvl9pPr>
          </a:lstStyle>
          <a:p>
            <a:pPr eaLnBrk="1" hangingPunct="1"/>
            <a:fld id="{2002D16A-4FC3-409E-B792-8CBF0E670039}" type="slidenum">
              <a:rPr lang="hr-HR" sz="1400" smtClean="0">
                <a:effectLst/>
                <a:latin typeface="Arial" charset="0"/>
              </a:rPr>
              <a:pPr eaLnBrk="1" hangingPunct="1"/>
              <a:t>22</a:t>
            </a:fld>
            <a:endParaRPr lang="hr-HR" sz="1400" smtClean="0">
              <a:effectLst/>
              <a:latin typeface="Arial" charset="0"/>
            </a:endParaRPr>
          </a:p>
        </p:txBody>
      </p:sp>
      <p:sp>
        <p:nvSpPr>
          <p:cNvPr id="262146" name="Rectangle 2"/>
          <p:cNvSpPr>
            <a:spLocks noGrp="1" noChangeArrowheads="1"/>
          </p:cNvSpPr>
          <p:nvPr>
            <p:ph type="title" idx="4294967295"/>
          </p:nvPr>
        </p:nvSpPr>
        <p:spPr>
          <a:xfrm>
            <a:off x="468313" y="798513"/>
            <a:ext cx="7704137" cy="877887"/>
          </a:xfrm>
        </p:spPr>
        <p:txBody>
          <a:bodyPr/>
          <a:lstStyle/>
          <a:p>
            <a:pPr eaLnBrk="1" hangingPunct="1">
              <a:defRPr/>
            </a:pPr>
            <a:r>
              <a:rPr lang="hr-HR" sz="2800" b="1" smtClean="0">
                <a:solidFill>
                  <a:schemeClr val="accent2"/>
                </a:solidFill>
              </a:rPr>
              <a:t>Projekt  kongresni centar</a:t>
            </a:r>
          </a:p>
        </p:txBody>
      </p:sp>
      <p:sp>
        <p:nvSpPr>
          <p:cNvPr id="262147" name="Rectangle 3"/>
          <p:cNvSpPr>
            <a:spLocks noGrp="1" noChangeArrowheads="1"/>
          </p:cNvSpPr>
          <p:nvPr>
            <p:ph type="body" sz="half" idx="4294967295"/>
          </p:nvPr>
        </p:nvSpPr>
        <p:spPr>
          <a:xfrm>
            <a:off x="4283968" y="1628775"/>
            <a:ext cx="4752528" cy="4968875"/>
          </a:xfrm>
        </p:spPr>
        <p:txBody>
          <a:bodyPr>
            <a:normAutofit/>
          </a:bodyPr>
          <a:lstStyle/>
          <a:p>
            <a:pPr algn="just">
              <a:lnSpc>
                <a:spcPct val="90000"/>
              </a:lnSpc>
              <a:defRPr/>
            </a:pPr>
            <a:r>
              <a:rPr lang="hr-HR" sz="1800" dirty="0">
                <a:solidFill>
                  <a:schemeClr val="accent1">
                    <a:lumMod val="50000"/>
                  </a:schemeClr>
                </a:solidFill>
                <a:latin typeface="+mj-lt"/>
              </a:rPr>
              <a:t>Postojanje centra s polivalentnom funkcijom predstavljalo bi veliki potencijal za razvoj  kongresnog turizma.</a:t>
            </a:r>
          </a:p>
          <a:p>
            <a:pPr algn="just">
              <a:lnSpc>
                <a:spcPct val="90000"/>
              </a:lnSpc>
              <a:defRPr/>
            </a:pPr>
            <a:r>
              <a:rPr lang="hr-HR" sz="1800" dirty="0">
                <a:solidFill>
                  <a:schemeClr val="accent1">
                    <a:lumMod val="50000"/>
                  </a:schemeClr>
                </a:solidFill>
                <a:latin typeface="+mj-lt"/>
              </a:rPr>
              <a:t>Sredinom 2005. raspisan je i proveden opći anketni natječaj za idejno urbanističko-arhitektonsko rješenje za lokaciju između </a:t>
            </a:r>
            <a:r>
              <a:rPr lang="hr-HR" sz="1800" dirty="0" err="1">
                <a:solidFill>
                  <a:schemeClr val="accent1">
                    <a:lumMod val="50000"/>
                  </a:schemeClr>
                </a:solidFill>
                <a:latin typeface="+mj-lt"/>
              </a:rPr>
              <a:t>Pierottijeve</a:t>
            </a:r>
            <a:r>
              <a:rPr lang="hr-HR" sz="1800" dirty="0">
                <a:solidFill>
                  <a:schemeClr val="accent1">
                    <a:lumMod val="50000"/>
                  </a:schemeClr>
                </a:solidFill>
                <a:latin typeface="+mj-lt"/>
              </a:rPr>
              <a:t>, </a:t>
            </a:r>
            <a:r>
              <a:rPr lang="hr-HR" sz="1800" dirty="0" err="1">
                <a:solidFill>
                  <a:schemeClr val="accent1">
                    <a:lumMod val="50000"/>
                  </a:schemeClr>
                </a:solidFill>
                <a:latin typeface="+mj-lt"/>
              </a:rPr>
              <a:t>Jukićeve</a:t>
            </a:r>
            <a:r>
              <a:rPr lang="hr-HR" sz="1800" dirty="0">
                <a:solidFill>
                  <a:schemeClr val="accent1">
                    <a:lumMod val="50000"/>
                  </a:schemeClr>
                </a:solidFill>
                <a:latin typeface="+mj-lt"/>
              </a:rPr>
              <a:t>, Savske i Ulice Izidora </a:t>
            </a:r>
            <a:r>
              <a:rPr lang="hr-HR" sz="1800" dirty="0" err="1">
                <a:solidFill>
                  <a:schemeClr val="accent1">
                    <a:lumMod val="50000"/>
                  </a:schemeClr>
                </a:solidFill>
                <a:latin typeface="+mj-lt"/>
              </a:rPr>
              <a:t>Kršnjavoga</a:t>
            </a:r>
            <a:r>
              <a:rPr lang="hr-HR" sz="1800" dirty="0">
                <a:solidFill>
                  <a:schemeClr val="accent1">
                    <a:lumMod val="50000"/>
                  </a:schemeClr>
                </a:solidFill>
                <a:latin typeface="+mj-lt"/>
              </a:rPr>
              <a:t>. </a:t>
            </a:r>
          </a:p>
          <a:p>
            <a:pPr algn="just">
              <a:lnSpc>
                <a:spcPct val="90000"/>
              </a:lnSpc>
              <a:defRPr/>
            </a:pPr>
            <a:r>
              <a:rPr lang="hr-HR" sz="1800" dirty="0">
                <a:solidFill>
                  <a:schemeClr val="accent1">
                    <a:lumMod val="50000"/>
                  </a:schemeClr>
                </a:solidFill>
                <a:latin typeface="+mj-lt"/>
              </a:rPr>
              <a:t>Nagrađeni i otkupljeni radovi mogu se koristiti kao polazišta u daljnjoj studiji i obradi programa na ovoj lokaciji.</a:t>
            </a:r>
          </a:p>
          <a:p>
            <a:pPr algn="just">
              <a:lnSpc>
                <a:spcPct val="90000"/>
              </a:lnSpc>
              <a:defRPr/>
            </a:pPr>
            <a:r>
              <a:rPr lang="hr-HR" sz="1800" dirty="0">
                <a:solidFill>
                  <a:schemeClr val="accent1">
                    <a:lumMod val="50000"/>
                  </a:schemeClr>
                </a:solidFill>
                <a:latin typeface="+mj-lt"/>
              </a:rPr>
              <a:t>U tijeku je izrada projektne dokumentacije.  </a:t>
            </a:r>
          </a:p>
          <a:p>
            <a:pPr algn="just">
              <a:lnSpc>
                <a:spcPct val="90000"/>
              </a:lnSpc>
              <a:defRPr/>
            </a:pPr>
            <a:r>
              <a:rPr lang="hr-HR" sz="1800" dirty="0">
                <a:solidFill>
                  <a:schemeClr val="accent1">
                    <a:lumMod val="50000"/>
                  </a:schemeClr>
                </a:solidFill>
                <a:latin typeface="+mj-lt"/>
              </a:rPr>
              <a:t>Projekt je kandidiran za financiranje iz strukturnih fondova Europske unije</a:t>
            </a:r>
          </a:p>
          <a:p>
            <a:pPr algn="just">
              <a:lnSpc>
                <a:spcPct val="90000"/>
              </a:lnSpc>
              <a:defRPr/>
            </a:pPr>
            <a:r>
              <a:rPr lang="hr-HR" sz="1800" b="1" dirty="0">
                <a:solidFill>
                  <a:schemeClr val="accent1">
                    <a:lumMod val="50000"/>
                  </a:schemeClr>
                </a:solidFill>
                <a:latin typeface="+mj-lt"/>
              </a:rPr>
              <a:t>Vrijednost investicije je </a:t>
            </a:r>
            <a:r>
              <a:rPr lang="hr-HR" sz="1800" b="1" dirty="0" smtClean="0">
                <a:solidFill>
                  <a:schemeClr val="accent1">
                    <a:lumMod val="50000"/>
                  </a:schemeClr>
                </a:solidFill>
                <a:latin typeface="+mj-lt"/>
              </a:rPr>
              <a:t>procijenjena </a:t>
            </a:r>
            <a:r>
              <a:rPr lang="hr-HR" sz="1800" b="1" dirty="0">
                <a:solidFill>
                  <a:schemeClr val="accent1">
                    <a:lumMod val="50000"/>
                  </a:schemeClr>
                </a:solidFill>
                <a:latin typeface="+mj-lt"/>
              </a:rPr>
              <a:t>na 52 </a:t>
            </a:r>
            <a:r>
              <a:rPr lang="hr-HR" sz="1800" b="1" dirty="0" err="1">
                <a:solidFill>
                  <a:schemeClr val="accent1">
                    <a:lumMod val="50000"/>
                  </a:schemeClr>
                </a:solidFill>
                <a:latin typeface="+mj-lt"/>
              </a:rPr>
              <a:t>mil</a:t>
            </a:r>
            <a:r>
              <a:rPr lang="hr-HR" sz="1800" b="1" dirty="0">
                <a:solidFill>
                  <a:schemeClr val="accent1">
                    <a:lumMod val="50000"/>
                  </a:schemeClr>
                </a:solidFill>
                <a:latin typeface="+mj-lt"/>
              </a:rPr>
              <a:t> €.</a:t>
            </a:r>
            <a:endParaRPr lang="en-GB" sz="1800" b="1" dirty="0">
              <a:solidFill>
                <a:schemeClr val="accent1">
                  <a:lumMod val="50000"/>
                </a:schemeClr>
              </a:solidFill>
              <a:latin typeface="+mj-lt"/>
            </a:endParaRPr>
          </a:p>
          <a:p>
            <a:pPr eaLnBrk="1" hangingPunct="1">
              <a:lnSpc>
                <a:spcPct val="80000"/>
              </a:lnSpc>
              <a:defRPr/>
            </a:pPr>
            <a:endParaRPr lang="hr-HR" sz="1800" dirty="0" smtClean="0"/>
          </a:p>
        </p:txBody>
      </p:sp>
      <p:pic>
        <p:nvPicPr>
          <p:cNvPr id="33797" name="Picture 4" descr="kongresni centar"/>
          <p:cNvPicPr>
            <a:picLocks noGrp="1" noChangeAspect="1" noChangeArrowheads="1"/>
          </p:cNvPicPr>
          <p:nvPr>
            <p:ph type="body" sz="half" idx="4294967295"/>
          </p:nvPr>
        </p:nvPicPr>
        <p:blipFill>
          <a:blip r:embed="rId3">
            <a:extLst>
              <a:ext uri="{28A0092B-C50C-407E-A947-70E740481C1C}">
                <a14:useLocalDpi xmlns:a14="http://schemas.microsoft.com/office/drawing/2010/main" val="0"/>
              </a:ext>
            </a:extLst>
          </a:blip>
          <a:srcRect/>
          <a:stretch>
            <a:fillRect/>
          </a:stretch>
        </p:blipFill>
        <p:spPr>
          <a:xfrm>
            <a:off x="179512" y="2780928"/>
            <a:ext cx="4038600" cy="2244725"/>
          </a:xfrm>
          <a:noFill/>
        </p:spPr>
      </p:pic>
      <p:pic>
        <p:nvPicPr>
          <p:cNvPr id="33798" name="Picture 5" descr="grb grada 4x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3888" y="188913"/>
            <a:ext cx="6889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27072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0"/>
              </a:spcBef>
              <a:spcAft>
                <a:spcPct val="0"/>
              </a:spcAft>
              <a:defRPr sz="1200">
                <a:solidFill>
                  <a:schemeClr val="tx1"/>
                </a:solidFill>
                <a:latin typeface="Tahoma" pitchFamily="34" charset="0"/>
              </a:defRPr>
            </a:lvl6pPr>
            <a:lvl7pPr marL="2971800" indent="-228600" eaLnBrk="0" fontAlgn="base" hangingPunct="0">
              <a:spcBef>
                <a:spcPct val="0"/>
              </a:spcBef>
              <a:spcAft>
                <a:spcPct val="0"/>
              </a:spcAft>
              <a:defRPr sz="1200">
                <a:solidFill>
                  <a:schemeClr val="tx1"/>
                </a:solidFill>
                <a:latin typeface="Tahoma" pitchFamily="34" charset="0"/>
              </a:defRPr>
            </a:lvl7pPr>
            <a:lvl8pPr marL="3429000" indent="-228600" eaLnBrk="0" fontAlgn="base" hangingPunct="0">
              <a:spcBef>
                <a:spcPct val="0"/>
              </a:spcBef>
              <a:spcAft>
                <a:spcPct val="0"/>
              </a:spcAft>
              <a:defRPr sz="1200">
                <a:solidFill>
                  <a:schemeClr val="tx1"/>
                </a:solidFill>
                <a:latin typeface="Tahoma" pitchFamily="34" charset="0"/>
              </a:defRPr>
            </a:lvl8pPr>
            <a:lvl9pPr marL="3886200" indent="-228600" eaLnBrk="0" fontAlgn="base" hangingPunct="0">
              <a:spcBef>
                <a:spcPct val="0"/>
              </a:spcBef>
              <a:spcAft>
                <a:spcPct val="0"/>
              </a:spcAft>
              <a:defRPr sz="1200">
                <a:solidFill>
                  <a:schemeClr val="tx1"/>
                </a:solidFill>
                <a:latin typeface="Tahoma" pitchFamily="34" charset="0"/>
              </a:defRPr>
            </a:lvl9pPr>
          </a:lstStyle>
          <a:p>
            <a:pPr algn="r" eaLnBrk="1" hangingPunct="1"/>
            <a:fld id="{62B52B9F-A8E5-47B5-9093-A85691BDFEC8}" type="slidenum">
              <a:rPr lang="hr-HR" sz="1400">
                <a:solidFill>
                  <a:prstClr val="black"/>
                </a:solidFill>
                <a:latin typeface="Arial" charset="0"/>
              </a:rPr>
              <a:pPr algn="r" eaLnBrk="1" hangingPunct="1"/>
              <a:t>23</a:t>
            </a:fld>
            <a:endParaRPr lang="hr-HR" sz="1400">
              <a:solidFill>
                <a:prstClr val="black"/>
              </a:solidFill>
              <a:latin typeface="Arial" charset="0"/>
            </a:endParaRPr>
          </a:p>
        </p:txBody>
      </p:sp>
      <p:sp>
        <p:nvSpPr>
          <p:cNvPr id="200710" name="Rectangle 6"/>
          <p:cNvSpPr>
            <a:spLocks noChangeArrowheads="1"/>
          </p:cNvSpPr>
          <p:nvPr/>
        </p:nvSpPr>
        <p:spPr bwMode="auto">
          <a:xfrm>
            <a:off x="4211638" y="1425444"/>
            <a:ext cx="4932362" cy="4376583"/>
          </a:xfrm>
          <a:prstGeom prst="rect">
            <a:avLst/>
          </a:prstGeom>
          <a:noFill/>
          <a:ln w="9525" algn="ctr">
            <a:noFill/>
            <a:miter lim="800000"/>
            <a:headEnd/>
            <a:tailEnd/>
          </a:ln>
          <a:effectLst/>
        </p:spPr>
        <p:txBody>
          <a:bodyPr>
            <a:spAutoFit/>
          </a:bodyPr>
          <a:lstStyle/>
          <a:p>
            <a:pPr marL="274320" indent="-274320">
              <a:lnSpc>
                <a:spcPct val="90000"/>
              </a:lnSpc>
              <a:spcBef>
                <a:spcPct val="20000"/>
              </a:spcBef>
              <a:buClr>
                <a:srgbClr val="0BD0D9"/>
              </a:buClr>
              <a:buSzPct val="95000"/>
              <a:buFont typeface="Wingdings 2"/>
              <a:buChar char=""/>
              <a:defRPr/>
            </a:pPr>
            <a:r>
              <a:rPr lang="hr-HR" sz="1600" dirty="0">
                <a:solidFill>
                  <a:srgbClr val="0F6FC6">
                    <a:lumMod val="50000"/>
                  </a:srgbClr>
                </a:solidFill>
                <a:latin typeface="Calibri"/>
              </a:rPr>
              <a:t>Projekt se planira na lokaciji Kajzerica pored URIHO-a</a:t>
            </a:r>
          </a:p>
          <a:p>
            <a:pPr marL="274320" indent="-274320">
              <a:lnSpc>
                <a:spcPct val="90000"/>
              </a:lnSpc>
              <a:spcBef>
                <a:spcPct val="20000"/>
              </a:spcBef>
              <a:buClr>
                <a:srgbClr val="0BD0D9"/>
              </a:buClr>
              <a:buSzPct val="95000"/>
              <a:buFont typeface="Wingdings 2"/>
              <a:buChar char=""/>
              <a:defRPr/>
            </a:pPr>
            <a:r>
              <a:rPr lang="hr-HR" sz="1600" dirty="0" smtClean="0">
                <a:solidFill>
                  <a:srgbClr val="0F6FC6">
                    <a:lumMod val="50000"/>
                  </a:srgbClr>
                </a:solidFill>
                <a:latin typeface="Calibri"/>
              </a:rPr>
              <a:t>Projektom </a:t>
            </a:r>
            <a:r>
              <a:rPr lang="hr-HR" sz="1600" dirty="0">
                <a:solidFill>
                  <a:srgbClr val="0F6FC6">
                    <a:lumMod val="50000"/>
                  </a:srgbClr>
                </a:solidFill>
                <a:latin typeface="Calibri"/>
              </a:rPr>
              <a:t>izgradnje Obrtničkog </a:t>
            </a:r>
            <a:r>
              <a:rPr lang="hr-HR" sz="1600" dirty="0" smtClean="0">
                <a:solidFill>
                  <a:srgbClr val="0F6FC6">
                    <a:lumMod val="50000"/>
                  </a:srgbClr>
                </a:solidFill>
                <a:latin typeface="Calibri"/>
              </a:rPr>
              <a:t>centra planirano </a:t>
            </a:r>
            <a:r>
              <a:rPr lang="hr-HR" sz="1600" dirty="0">
                <a:solidFill>
                  <a:srgbClr val="0F6FC6">
                    <a:lumMod val="50000"/>
                  </a:srgbClr>
                </a:solidFill>
                <a:latin typeface="Calibri"/>
              </a:rPr>
              <a:t>je objedinjavanje sadržaja koji </a:t>
            </a:r>
            <a:r>
              <a:rPr lang="hr-HR" sz="1600" dirty="0" smtClean="0">
                <a:solidFill>
                  <a:srgbClr val="0F6FC6">
                    <a:lumMod val="50000"/>
                  </a:srgbClr>
                </a:solidFill>
                <a:latin typeface="Calibri"/>
              </a:rPr>
              <a:t>će omogućiti </a:t>
            </a:r>
            <a:r>
              <a:rPr lang="hr-HR" sz="1600" dirty="0">
                <a:solidFill>
                  <a:srgbClr val="0F6FC6">
                    <a:lumMod val="50000"/>
                  </a:srgbClr>
                </a:solidFill>
                <a:latin typeface="Calibri"/>
              </a:rPr>
              <a:t>efikasno funkcioniranje </a:t>
            </a:r>
            <a:r>
              <a:rPr lang="hr-HR" sz="1600" dirty="0" smtClean="0">
                <a:solidFill>
                  <a:srgbClr val="0F6FC6">
                    <a:lumMod val="50000"/>
                  </a:srgbClr>
                </a:solidFill>
                <a:latin typeface="Calibri"/>
              </a:rPr>
              <a:t>udruženja obrtnika</a:t>
            </a:r>
            <a:r>
              <a:rPr lang="hr-HR" sz="1600" dirty="0">
                <a:solidFill>
                  <a:srgbClr val="0F6FC6">
                    <a:lumMod val="50000"/>
                  </a:srgbClr>
                </a:solidFill>
                <a:latin typeface="Calibri"/>
              </a:rPr>
              <a:t>, edukaciju, odvijanje </a:t>
            </a:r>
            <a:r>
              <a:rPr lang="hr-HR" sz="1600" dirty="0" smtClean="0">
                <a:solidFill>
                  <a:srgbClr val="0F6FC6">
                    <a:lumMod val="50000"/>
                  </a:srgbClr>
                </a:solidFill>
                <a:latin typeface="Calibri"/>
              </a:rPr>
              <a:t>manifestacija, izložbi </a:t>
            </a:r>
            <a:r>
              <a:rPr lang="hr-HR" sz="1600" dirty="0">
                <a:solidFill>
                  <a:srgbClr val="0F6FC6">
                    <a:lumMod val="50000"/>
                  </a:srgbClr>
                </a:solidFill>
                <a:latin typeface="Calibri"/>
              </a:rPr>
              <a:t>i sajmova, poslovne </a:t>
            </a:r>
            <a:r>
              <a:rPr lang="hr-HR" sz="1600" dirty="0" smtClean="0">
                <a:solidFill>
                  <a:srgbClr val="0F6FC6">
                    <a:lumMod val="50000"/>
                  </a:srgbClr>
                </a:solidFill>
                <a:latin typeface="Calibri"/>
              </a:rPr>
              <a:t>prostore namijenjene </a:t>
            </a:r>
            <a:r>
              <a:rPr lang="hr-HR" sz="1600" dirty="0">
                <a:solidFill>
                  <a:srgbClr val="0F6FC6">
                    <a:lumMod val="50000"/>
                  </a:srgbClr>
                </a:solidFill>
                <a:latin typeface="Calibri"/>
              </a:rPr>
              <a:t>obrtničkim </a:t>
            </a:r>
            <a:r>
              <a:rPr lang="hr-HR" sz="1600" dirty="0" smtClean="0">
                <a:solidFill>
                  <a:srgbClr val="0F6FC6">
                    <a:lumMod val="50000"/>
                  </a:srgbClr>
                </a:solidFill>
                <a:latin typeface="Calibri"/>
              </a:rPr>
              <a:t>djelatnostima, te ostalih pratećih sadržaja </a:t>
            </a:r>
            <a:r>
              <a:rPr lang="hr-HR" sz="1600" dirty="0">
                <a:solidFill>
                  <a:srgbClr val="0F6FC6">
                    <a:lumMod val="50000"/>
                  </a:srgbClr>
                </a:solidFill>
                <a:latin typeface="Calibri"/>
              </a:rPr>
              <a:t>u funkciji poticanja </a:t>
            </a:r>
            <a:r>
              <a:rPr lang="hr-HR" sz="1600" dirty="0" smtClean="0">
                <a:solidFill>
                  <a:srgbClr val="0F6FC6">
                    <a:lumMod val="50000"/>
                  </a:srgbClr>
                </a:solidFill>
                <a:latin typeface="Calibri"/>
              </a:rPr>
              <a:t>razvoja obrtništva i </a:t>
            </a:r>
            <a:r>
              <a:rPr lang="hr-HR" sz="1600" dirty="0">
                <a:solidFill>
                  <a:srgbClr val="0F6FC6">
                    <a:lumMod val="50000"/>
                  </a:srgbClr>
                </a:solidFill>
                <a:latin typeface="Calibri"/>
              </a:rPr>
              <a:t>kompatibilnih </a:t>
            </a:r>
            <a:r>
              <a:rPr lang="hr-HR" sz="1600" dirty="0" smtClean="0">
                <a:solidFill>
                  <a:srgbClr val="0F6FC6">
                    <a:lumMod val="50000"/>
                  </a:srgbClr>
                </a:solidFill>
                <a:latin typeface="Calibri"/>
              </a:rPr>
              <a:t>gradskih sadržaja</a:t>
            </a:r>
            <a:endParaRPr lang="hr-HR" sz="1600" dirty="0">
              <a:solidFill>
                <a:srgbClr val="0F6FC6">
                  <a:lumMod val="50000"/>
                </a:srgbClr>
              </a:solidFill>
              <a:latin typeface="Calibri"/>
            </a:endParaRPr>
          </a:p>
          <a:p>
            <a:pPr marL="274320" indent="-274320">
              <a:lnSpc>
                <a:spcPct val="90000"/>
              </a:lnSpc>
              <a:spcBef>
                <a:spcPct val="20000"/>
              </a:spcBef>
              <a:buClr>
                <a:srgbClr val="0BD0D9"/>
              </a:buClr>
              <a:buSzPct val="95000"/>
              <a:buFont typeface="Wingdings 2"/>
              <a:buChar char=""/>
              <a:defRPr/>
            </a:pPr>
            <a:r>
              <a:rPr lang="hr-HR" sz="1600" dirty="0">
                <a:solidFill>
                  <a:srgbClr val="0F6FC6">
                    <a:lumMod val="50000"/>
                  </a:srgbClr>
                </a:solidFill>
                <a:latin typeface="Calibri"/>
              </a:rPr>
              <a:t>Potpisan je Sporazum o zajedničkoj suradnji na realizaciji izgradnje Obrtničkog centra s učilištem između Grada Zagreba i Obrtničke komore Zagreb - Udruženja obrtnika grada Zagreba (u siječnju 2013. )</a:t>
            </a:r>
          </a:p>
          <a:p>
            <a:pPr marL="274320" indent="-274320">
              <a:lnSpc>
                <a:spcPct val="90000"/>
              </a:lnSpc>
              <a:spcBef>
                <a:spcPct val="20000"/>
              </a:spcBef>
              <a:buClr>
                <a:srgbClr val="0BD0D9"/>
              </a:buClr>
              <a:buSzPct val="95000"/>
              <a:buFont typeface="Wingdings 2"/>
              <a:buChar char=""/>
              <a:defRPr/>
            </a:pPr>
            <a:r>
              <a:rPr lang="hr-HR" sz="1600" dirty="0" smtClean="0">
                <a:solidFill>
                  <a:srgbClr val="0F6FC6">
                    <a:lumMod val="50000"/>
                  </a:srgbClr>
                </a:solidFill>
                <a:latin typeface="Calibri"/>
              </a:rPr>
              <a:t>Proveden je </a:t>
            </a:r>
            <a:r>
              <a:rPr lang="hr-HR" sz="1600" dirty="0">
                <a:solidFill>
                  <a:srgbClr val="0F6FC6">
                    <a:lumMod val="50000"/>
                  </a:srgbClr>
                </a:solidFill>
                <a:latin typeface="Calibri"/>
              </a:rPr>
              <a:t>urbanističko - </a:t>
            </a:r>
            <a:r>
              <a:rPr lang="hr-HR" sz="1600" dirty="0" smtClean="0">
                <a:solidFill>
                  <a:srgbClr val="0F6FC6">
                    <a:lumMod val="50000"/>
                  </a:srgbClr>
                </a:solidFill>
                <a:latin typeface="Calibri"/>
              </a:rPr>
              <a:t>arhitektonski Natječaj </a:t>
            </a:r>
            <a:r>
              <a:rPr lang="hr-HR" sz="1600" dirty="0">
                <a:solidFill>
                  <a:srgbClr val="0F6FC6">
                    <a:lumMod val="50000"/>
                  </a:srgbClr>
                </a:solidFill>
                <a:latin typeface="Calibri"/>
              </a:rPr>
              <a:t>za izradu idejnog rješenja </a:t>
            </a:r>
          </a:p>
          <a:p>
            <a:pPr marL="274320" indent="-274320">
              <a:lnSpc>
                <a:spcPct val="90000"/>
              </a:lnSpc>
              <a:spcBef>
                <a:spcPct val="20000"/>
              </a:spcBef>
              <a:buClr>
                <a:srgbClr val="0BD0D9"/>
              </a:buClr>
              <a:buSzPct val="95000"/>
              <a:buFont typeface="Wingdings 2"/>
              <a:buChar char=""/>
              <a:defRPr/>
            </a:pPr>
            <a:r>
              <a:rPr lang="hr-HR" sz="1600" dirty="0">
                <a:solidFill>
                  <a:srgbClr val="0F6FC6">
                    <a:lumMod val="50000"/>
                  </a:srgbClr>
                </a:solidFill>
                <a:latin typeface="Calibri"/>
              </a:rPr>
              <a:t>Projekt je kandidiran za financiranje iz strukturnih fondova Europske unije</a:t>
            </a:r>
          </a:p>
          <a:p>
            <a:pPr marL="274320" indent="-274320">
              <a:lnSpc>
                <a:spcPct val="90000"/>
              </a:lnSpc>
              <a:spcBef>
                <a:spcPct val="20000"/>
              </a:spcBef>
              <a:buClr>
                <a:srgbClr val="0BD0D9"/>
              </a:buClr>
              <a:buSzPct val="95000"/>
              <a:buFont typeface="Wingdings 2"/>
              <a:buChar char=""/>
              <a:defRPr/>
            </a:pPr>
            <a:r>
              <a:rPr lang="hr-HR" sz="1600" dirty="0">
                <a:solidFill>
                  <a:srgbClr val="0F6FC6">
                    <a:lumMod val="50000"/>
                  </a:srgbClr>
                </a:solidFill>
                <a:latin typeface="Calibri"/>
              </a:rPr>
              <a:t> </a:t>
            </a:r>
            <a:r>
              <a:rPr lang="hr-HR" sz="1600" b="1" dirty="0">
                <a:solidFill>
                  <a:srgbClr val="0F6FC6">
                    <a:lumMod val="50000"/>
                  </a:srgbClr>
                </a:solidFill>
                <a:latin typeface="Calibri"/>
              </a:rPr>
              <a:t>Vrijednost  investicije je procijenjena na </a:t>
            </a:r>
            <a:r>
              <a:rPr lang="hr-HR" sz="1600" b="1" dirty="0" smtClean="0">
                <a:solidFill>
                  <a:srgbClr val="0F6FC6">
                    <a:lumMod val="50000"/>
                  </a:srgbClr>
                </a:solidFill>
                <a:latin typeface="Calibri"/>
              </a:rPr>
              <a:t>40 </a:t>
            </a:r>
            <a:r>
              <a:rPr lang="hr-HR" sz="1600" b="1" dirty="0" err="1">
                <a:solidFill>
                  <a:srgbClr val="0F6FC6">
                    <a:lumMod val="50000"/>
                  </a:srgbClr>
                </a:solidFill>
                <a:latin typeface="Calibri"/>
              </a:rPr>
              <a:t>mil</a:t>
            </a:r>
            <a:r>
              <a:rPr lang="hr-HR" sz="1600" b="1" dirty="0">
                <a:solidFill>
                  <a:srgbClr val="0F6FC6">
                    <a:lumMod val="50000"/>
                  </a:srgbClr>
                </a:solidFill>
                <a:latin typeface="Calibri"/>
              </a:rPr>
              <a:t> €</a:t>
            </a:r>
            <a:endParaRPr lang="en-GB" sz="1600" b="1" dirty="0">
              <a:solidFill>
                <a:srgbClr val="0F6FC6">
                  <a:lumMod val="50000"/>
                </a:srgbClr>
              </a:solidFill>
              <a:latin typeface="Calibri"/>
            </a:endParaRPr>
          </a:p>
          <a:p>
            <a:pPr marL="274320" indent="-274320">
              <a:lnSpc>
                <a:spcPct val="90000"/>
              </a:lnSpc>
              <a:spcBef>
                <a:spcPct val="20000"/>
              </a:spcBef>
              <a:buClr>
                <a:srgbClr val="0BD0D9"/>
              </a:buClr>
              <a:buSzPct val="95000"/>
              <a:buFont typeface="Wingdings 2"/>
              <a:buChar char=""/>
              <a:defRPr/>
            </a:pPr>
            <a:endParaRPr lang="hr-HR" sz="1600" dirty="0">
              <a:solidFill>
                <a:srgbClr val="0F6FC6">
                  <a:lumMod val="50000"/>
                </a:srgbClr>
              </a:solidFill>
              <a:latin typeface="Calibri"/>
            </a:endParaRPr>
          </a:p>
        </p:txBody>
      </p:sp>
      <p:sp>
        <p:nvSpPr>
          <p:cNvPr id="200706" name="Rectangle 2"/>
          <p:cNvSpPr>
            <a:spLocks noGrp="1" noChangeArrowheads="1"/>
          </p:cNvSpPr>
          <p:nvPr>
            <p:ph type="title" idx="4294967295"/>
          </p:nvPr>
        </p:nvSpPr>
        <p:spPr>
          <a:xfrm>
            <a:off x="25400" y="0"/>
            <a:ext cx="8229600" cy="1384300"/>
          </a:xfrm>
        </p:spPr>
        <p:txBody>
          <a:bodyPr/>
          <a:lstStyle/>
          <a:p>
            <a:pPr eaLnBrk="1" hangingPunct="1">
              <a:defRPr/>
            </a:pPr>
            <a:r>
              <a:rPr lang="hr-HR" sz="2800" b="1" dirty="0" smtClean="0">
                <a:solidFill>
                  <a:schemeClr val="accent2"/>
                </a:solidFill>
              </a:rPr>
              <a:t>Projekt obrtnički centar</a:t>
            </a:r>
          </a:p>
        </p:txBody>
      </p:sp>
      <p:pic>
        <p:nvPicPr>
          <p:cNvPr id="34822" name="Picture 11" descr="grb grada 4x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3888" y="188913"/>
            <a:ext cx="6889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38" name="Picture 2" descr="S:\INVESTICIJE\Obrtnicki centar\LOKACIJA_KAJZERICA\NOP STUDIO-Galic_06_2013\VIZUALIZACIJE\Obrtnicki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484784"/>
            <a:ext cx="4104134" cy="424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6286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0"/>
              </a:spcBef>
              <a:spcAft>
                <a:spcPct val="0"/>
              </a:spcAft>
              <a:defRPr sz="1200">
                <a:solidFill>
                  <a:schemeClr val="tx1"/>
                </a:solidFill>
                <a:latin typeface="Tahoma" pitchFamily="34" charset="0"/>
              </a:defRPr>
            </a:lvl6pPr>
            <a:lvl7pPr marL="2971800" indent="-228600" eaLnBrk="0" fontAlgn="base" hangingPunct="0">
              <a:spcBef>
                <a:spcPct val="0"/>
              </a:spcBef>
              <a:spcAft>
                <a:spcPct val="0"/>
              </a:spcAft>
              <a:defRPr sz="1200">
                <a:solidFill>
                  <a:schemeClr val="tx1"/>
                </a:solidFill>
                <a:latin typeface="Tahoma" pitchFamily="34" charset="0"/>
              </a:defRPr>
            </a:lvl7pPr>
            <a:lvl8pPr marL="3429000" indent="-228600" eaLnBrk="0" fontAlgn="base" hangingPunct="0">
              <a:spcBef>
                <a:spcPct val="0"/>
              </a:spcBef>
              <a:spcAft>
                <a:spcPct val="0"/>
              </a:spcAft>
              <a:defRPr sz="1200">
                <a:solidFill>
                  <a:schemeClr val="tx1"/>
                </a:solidFill>
                <a:latin typeface="Tahoma" pitchFamily="34" charset="0"/>
              </a:defRPr>
            </a:lvl8pPr>
            <a:lvl9pPr marL="3886200" indent="-228600" eaLnBrk="0" fontAlgn="base" hangingPunct="0">
              <a:spcBef>
                <a:spcPct val="0"/>
              </a:spcBef>
              <a:spcAft>
                <a:spcPct val="0"/>
              </a:spcAft>
              <a:defRPr sz="1200">
                <a:solidFill>
                  <a:schemeClr val="tx1"/>
                </a:solidFill>
                <a:latin typeface="Tahoma" pitchFamily="34" charset="0"/>
              </a:defRPr>
            </a:lvl9pPr>
          </a:lstStyle>
          <a:p>
            <a:pPr eaLnBrk="1" hangingPunct="1"/>
            <a:fld id="{5C95A2B2-6E95-444B-A14F-CEC0329AD8FB}" type="slidenum">
              <a:rPr lang="hr-HR" sz="1400" smtClean="0">
                <a:effectLst/>
                <a:latin typeface="Arial" charset="0"/>
              </a:rPr>
              <a:pPr eaLnBrk="1" hangingPunct="1"/>
              <a:t>24</a:t>
            </a:fld>
            <a:endParaRPr lang="hr-HR" sz="1400" smtClean="0">
              <a:effectLst/>
              <a:latin typeface="Arial" charset="0"/>
            </a:endParaRPr>
          </a:p>
        </p:txBody>
      </p:sp>
      <p:sp>
        <p:nvSpPr>
          <p:cNvPr id="253954" name="Rectangle 2"/>
          <p:cNvSpPr>
            <a:spLocks noGrp="1" noChangeArrowheads="1"/>
          </p:cNvSpPr>
          <p:nvPr>
            <p:ph type="title" idx="4294967295"/>
          </p:nvPr>
        </p:nvSpPr>
        <p:spPr>
          <a:xfrm>
            <a:off x="539750" y="461963"/>
            <a:ext cx="7704138" cy="1033462"/>
          </a:xfrm>
        </p:spPr>
        <p:txBody>
          <a:bodyPr>
            <a:normAutofit fontScale="90000"/>
          </a:bodyPr>
          <a:lstStyle/>
          <a:p>
            <a:pPr eaLnBrk="1" hangingPunct="1">
              <a:defRPr/>
            </a:pPr>
            <a:r>
              <a:rPr lang="hr-HR" sz="2800" b="1" dirty="0" smtClean="0">
                <a:solidFill>
                  <a:schemeClr val="accent2"/>
                </a:solidFill>
              </a:rPr>
              <a:t>Projekt izgradnje podzemne garaže</a:t>
            </a:r>
            <a:br>
              <a:rPr lang="hr-HR" sz="2800" b="1" dirty="0" smtClean="0">
                <a:solidFill>
                  <a:schemeClr val="accent2"/>
                </a:solidFill>
              </a:rPr>
            </a:br>
            <a:r>
              <a:rPr lang="hr-HR" sz="1800" b="1" dirty="0" smtClean="0">
                <a:solidFill>
                  <a:schemeClr val="accent2"/>
                </a:solidFill>
              </a:rPr>
              <a:t> </a:t>
            </a:r>
            <a:r>
              <a:rPr lang="hr-HR" sz="2000" b="1" dirty="0" smtClean="0">
                <a:solidFill>
                  <a:schemeClr val="accent2"/>
                </a:solidFill>
              </a:rPr>
              <a:t>s pratećim sadržajima na </a:t>
            </a:r>
            <a:br>
              <a:rPr lang="hr-HR" sz="2000" b="1" dirty="0" smtClean="0">
                <a:solidFill>
                  <a:schemeClr val="accent2"/>
                </a:solidFill>
              </a:rPr>
            </a:br>
            <a:r>
              <a:rPr lang="hr-HR" sz="2000" b="1" dirty="0" smtClean="0">
                <a:solidFill>
                  <a:schemeClr val="accent2"/>
                </a:solidFill>
              </a:rPr>
              <a:t>lokaciji srednjoškolskog igrališta „Savska-Kačićeva-</a:t>
            </a:r>
            <a:r>
              <a:rPr lang="hr-HR" sz="2000" b="1" dirty="0" err="1" smtClean="0">
                <a:solidFill>
                  <a:schemeClr val="accent2"/>
                </a:solidFill>
              </a:rPr>
              <a:t>Klaićeva</a:t>
            </a:r>
            <a:r>
              <a:rPr lang="hr-HR" sz="2000" b="1" dirty="0" smtClean="0">
                <a:solidFill>
                  <a:schemeClr val="accent2"/>
                </a:solidFill>
              </a:rPr>
              <a:t>-</a:t>
            </a:r>
            <a:r>
              <a:rPr lang="hr-HR" sz="2000" b="1" dirty="0" err="1" smtClean="0">
                <a:solidFill>
                  <a:schemeClr val="accent2"/>
                </a:solidFill>
              </a:rPr>
              <a:t>Kršnjavoga</a:t>
            </a:r>
            <a:r>
              <a:rPr lang="hr-HR" sz="2000" b="1" dirty="0" smtClean="0">
                <a:solidFill>
                  <a:schemeClr val="accent2"/>
                </a:solidFill>
              </a:rPr>
              <a:t>“</a:t>
            </a:r>
          </a:p>
        </p:txBody>
      </p:sp>
      <p:sp>
        <p:nvSpPr>
          <p:cNvPr id="253955" name="Rectangle 3"/>
          <p:cNvSpPr>
            <a:spLocks noGrp="1" noChangeArrowheads="1"/>
          </p:cNvSpPr>
          <p:nvPr>
            <p:ph type="body" sz="half" idx="4294967295"/>
          </p:nvPr>
        </p:nvSpPr>
        <p:spPr>
          <a:xfrm>
            <a:off x="4356100" y="1916113"/>
            <a:ext cx="4465638" cy="4941887"/>
          </a:xfrm>
        </p:spPr>
        <p:txBody>
          <a:bodyPr/>
          <a:lstStyle/>
          <a:p>
            <a:pPr>
              <a:lnSpc>
                <a:spcPct val="90000"/>
              </a:lnSpc>
              <a:defRPr/>
            </a:pPr>
            <a:r>
              <a:rPr lang="hr-HR" sz="2000" dirty="0">
                <a:solidFill>
                  <a:schemeClr val="accent1">
                    <a:lumMod val="50000"/>
                  </a:schemeClr>
                </a:solidFill>
                <a:latin typeface="+mj-lt"/>
              </a:rPr>
              <a:t>Projekt se  realizira po koncesijskom modelu javno-privatnog partnerstva (JPP), sukladno Zakonu o Javno-privatnom partnerstvu.</a:t>
            </a:r>
          </a:p>
          <a:p>
            <a:pPr>
              <a:lnSpc>
                <a:spcPct val="90000"/>
              </a:lnSpc>
              <a:defRPr/>
            </a:pPr>
            <a:r>
              <a:rPr lang="hr-HR" sz="2000" dirty="0" smtClean="0">
                <a:solidFill>
                  <a:schemeClr val="accent1">
                    <a:lumMod val="50000"/>
                  </a:schemeClr>
                </a:solidFill>
                <a:latin typeface="+mj-lt"/>
              </a:rPr>
              <a:t>Projekt predviđa </a:t>
            </a:r>
            <a:r>
              <a:rPr lang="hr-HR" sz="2000" dirty="0">
                <a:solidFill>
                  <a:schemeClr val="accent1">
                    <a:lumMod val="50000"/>
                  </a:schemeClr>
                </a:solidFill>
                <a:latin typeface="+mj-lt"/>
              </a:rPr>
              <a:t>uređenje srednjoškolskog igrališta, izgradnju podzemne garaže s pratećim sadržajima te povezivanje pothodnikom s Klinikom za dječje bolesti u  </a:t>
            </a:r>
            <a:r>
              <a:rPr lang="hr-HR" sz="2000" dirty="0" err="1">
                <a:solidFill>
                  <a:schemeClr val="accent1">
                    <a:lumMod val="50000"/>
                  </a:schemeClr>
                </a:solidFill>
                <a:latin typeface="+mj-lt"/>
              </a:rPr>
              <a:t>Klaićevoj</a:t>
            </a:r>
            <a:r>
              <a:rPr lang="hr-HR" sz="2000" dirty="0">
                <a:solidFill>
                  <a:schemeClr val="accent1">
                    <a:lumMod val="50000"/>
                  </a:schemeClr>
                </a:solidFill>
                <a:latin typeface="+mj-lt"/>
              </a:rPr>
              <a:t>, izgradnju sportske dvorane, centra mladih, transformatorske stanice i ispravljačke stanice ZET-a.</a:t>
            </a:r>
          </a:p>
          <a:p>
            <a:pPr>
              <a:lnSpc>
                <a:spcPct val="90000"/>
              </a:lnSpc>
              <a:defRPr/>
            </a:pPr>
            <a:r>
              <a:rPr lang="hr-HR" sz="2000" b="1" dirty="0">
                <a:solidFill>
                  <a:schemeClr val="accent1">
                    <a:lumMod val="50000"/>
                  </a:schemeClr>
                </a:solidFill>
                <a:latin typeface="+mj-lt"/>
              </a:rPr>
              <a:t>Procjena troškova gradnje je 40 </a:t>
            </a:r>
            <a:r>
              <a:rPr lang="hr-HR" sz="2000" b="1" dirty="0" err="1">
                <a:solidFill>
                  <a:schemeClr val="accent1">
                    <a:lumMod val="50000"/>
                  </a:schemeClr>
                </a:solidFill>
                <a:latin typeface="+mj-lt"/>
              </a:rPr>
              <a:t>mil</a:t>
            </a:r>
            <a:r>
              <a:rPr lang="hr-HR" sz="2000" b="1" dirty="0">
                <a:solidFill>
                  <a:schemeClr val="accent1">
                    <a:lumMod val="50000"/>
                  </a:schemeClr>
                </a:solidFill>
                <a:latin typeface="+mj-lt"/>
              </a:rPr>
              <a:t> €.</a:t>
            </a:r>
          </a:p>
          <a:p>
            <a:pPr eaLnBrk="1" hangingPunct="1">
              <a:lnSpc>
                <a:spcPct val="90000"/>
              </a:lnSpc>
              <a:defRPr/>
            </a:pPr>
            <a:endParaRPr lang="hr-HR" sz="2000" dirty="0" smtClean="0"/>
          </a:p>
          <a:p>
            <a:pPr algn="just" eaLnBrk="1" hangingPunct="1">
              <a:lnSpc>
                <a:spcPct val="90000"/>
              </a:lnSpc>
              <a:buFontTx/>
              <a:buNone/>
              <a:defRPr/>
            </a:pPr>
            <a:endParaRPr lang="hr-HR" sz="2800" dirty="0" smtClean="0"/>
          </a:p>
          <a:p>
            <a:pPr algn="just" eaLnBrk="1" hangingPunct="1">
              <a:lnSpc>
                <a:spcPct val="90000"/>
              </a:lnSpc>
              <a:buFontTx/>
              <a:buNone/>
              <a:defRPr/>
            </a:pPr>
            <a:endParaRPr lang="hr-HR" sz="3600" dirty="0" smtClean="0"/>
          </a:p>
          <a:p>
            <a:pPr algn="just" eaLnBrk="1" hangingPunct="1">
              <a:lnSpc>
                <a:spcPct val="90000"/>
              </a:lnSpc>
              <a:defRPr/>
            </a:pPr>
            <a:endParaRPr lang="hr-HR" sz="4000" dirty="0" smtClean="0"/>
          </a:p>
        </p:txBody>
      </p:sp>
      <p:sp>
        <p:nvSpPr>
          <p:cNvPr id="32773" name="Rectangle 4"/>
          <p:cNvSpPr>
            <a:spLocks noGrp="1" noChangeArrowheads="1"/>
          </p:cNvSpPr>
          <p:nvPr>
            <p:ph type="body" sz="half" idx="4294967295"/>
          </p:nvPr>
        </p:nvSpPr>
        <p:spPr>
          <a:xfrm>
            <a:off x="971550" y="2586038"/>
            <a:ext cx="3095625" cy="2619375"/>
          </a:xfrm>
        </p:spPr>
        <p:txBody>
          <a:bodyPr/>
          <a:lstStyle/>
          <a:p>
            <a:pPr eaLnBrk="1" hangingPunct="1">
              <a:lnSpc>
                <a:spcPct val="80000"/>
              </a:lnSpc>
              <a:buFontTx/>
              <a:buNone/>
              <a:defRPr/>
            </a:pPr>
            <a:endParaRPr lang="sr-Latn-CS" sz="1600" smtClean="0"/>
          </a:p>
        </p:txBody>
      </p:sp>
      <p:pic>
        <p:nvPicPr>
          <p:cNvPr id="35846" name="Picture 5" descr="grb grada 4x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115888"/>
            <a:ext cx="6889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6" descr="Ortofoto prizemlje-crveno-zele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205038"/>
            <a:ext cx="3529012"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6111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0"/>
              </a:spcBef>
              <a:spcAft>
                <a:spcPct val="0"/>
              </a:spcAft>
              <a:defRPr sz="1200">
                <a:solidFill>
                  <a:schemeClr val="tx1"/>
                </a:solidFill>
                <a:latin typeface="Tahoma" pitchFamily="34" charset="0"/>
              </a:defRPr>
            </a:lvl6pPr>
            <a:lvl7pPr marL="2971800" indent="-228600" eaLnBrk="0" fontAlgn="base" hangingPunct="0">
              <a:spcBef>
                <a:spcPct val="0"/>
              </a:spcBef>
              <a:spcAft>
                <a:spcPct val="0"/>
              </a:spcAft>
              <a:defRPr sz="1200">
                <a:solidFill>
                  <a:schemeClr val="tx1"/>
                </a:solidFill>
                <a:latin typeface="Tahoma" pitchFamily="34" charset="0"/>
              </a:defRPr>
            </a:lvl7pPr>
            <a:lvl8pPr marL="3429000" indent="-228600" eaLnBrk="0" fontAlgn="base" hangingPunct="0">
              <a:spcBef>
                <a:spcPct val="0"/>
              </a:spcBef>
              <a:spcAft>
                <a:spcPct val="0"/>
              </a:spcAft>
              <a:defRPr sz="1200">
                <a:solidFill>
                  <a:schemeClr val="tx1"/>
                </a:solidFill>
                <a:latin typeface="Tahoma" pitchFamily="34" charset="0"/>
              </a:defRPr>
            </a:lvl8pPr>
            <a:lvl9pPr marL="3886200" indent="-228600" eaLnBrk="0" fontAlgn="base" hangingPunct="0">
              <a:spcBef>
                <a:spcPct val="0"/>
              </a:spcBef>
              <a:spcAft>
                <a:spcPct val="0"/>
              </a:spcAft>
              <a:defRPr sz="1200">
                <a:solidFill>
                  <a:schemeClr val="tx1"/>
                </a:solidFill>
                <a:latin typeface="Tahoma" pitchFamily="34" charset="0"/>
              </a:defRPr>
            </a:lvl9pPr>
          </a:lstStyle>
          <a:p>
            <a:pPr eaLnBrk="1" hangingPunct="1"/>
            <a:fld id="{CAF53C4D-2EB5-4D7C-8E6D-F43AE4B2C9B1}" type="slidenum">
              <a:rPr lang="hr-HR" sz="1400" smtClean="0">
                <a:effectLst/>
                <a:latin typeface="Arial" charset="0"/>
              </a:rPr>
              <a:pPr eaLnBrk="1" hangingPunct="1"/>
              <a:t>25</a:t>
            </a:fld>
            <a:endParaRPr lang="hr-HR" sz="1400" smtClean="0">
              <a:effectLst/>
              <a:latin typeface="Arial" charset="0"/>
            </a:endParaRPr>
          </a:p>
        </p:txBody>
      </p:sp>
      <p:sp>
        <p:nvSpPr>
          <p:cNvPr id="35843" name="Rectangle 2"/>
          <p:cNvSpPr>
            <a:spLocks noGrp="1" noChangeArrowheads="1"/>
          </p:cNvSpPr>
          <p:nvPr>
            <p:ph type="title" idx="4294967295"/>
          </p:nvPr>
        </p:nvSpPr>
        <p:spPr/>
        <p:txBody>
          <a:bodyPr/>
          <a:lstStyle/>
          <a:p>
            <a:pPr eaLnBrk="1" hangingPunct="1">
              <a:defRPr/>
            </a:pPr>
            <a:r>
              <a:rPr lang="hr-HR" sz="2800" b="1" smtClean="0">
                <a:solidFill>
                  <a:schemeClr val="accent2"/>
                </a:solidFill>
              </a:rPr>
              <a:t>Izgradnja novog putničkog terminala   </a:t>
            </a:r>
            <a:br>
              <a:rPr lang="hr-HR" sz="2800" b="1" smtClean="0">
                <a:solidFill>
                  <a:schemeClr val="accent2"/>
                </a:solidFill>
              </a:rPr>
            </a:br>
            <a:r>
              <a:rPr lang="hr-HR" sz="2800" b="1" smtClean="0">
                <a:solidFill>
                  <a:schemeClr val="accent2"/>
                </a:solidFill>
              </a:rPr>
              <a:t>Zračne luke Zagreb</a:t>
            </a:r>
          </a:p>
        </p:txBody>
      </p:sp>
      <p:sp>
        <p:nvSpPr>
          <p:cNvPr id="183299" name="Rectangle 3"/>
          <p:cNvSpPr>
            <a:spLocks noGrp="1" noChangeArrowheads="1"/>
          </p:cNvSpPr>
          <p:nvPr>
            <p:ph type="body" idx="4294967295"/>
          </p:nvPr>
        </p:nvSpPr>
        <p:spPr>
          <a:xfrm>
            <a:off x="4211638" y="1484784"/>
            <a:ext cx="4752975" cy="4641379"/>
          </a:xfrm>
        </p:spPr>
        <p:txBody>
          <a:bodyPr>
            <a:normAutofit fontScale="85000" lnSpcReduction="10000"/>
          </a:bodyPr>
          <a:lstStyle/>
          <a:p>
            <a:pPr lvl="1" eaLnBrk="1" hangingPunct="1">
              <a:lnSpc>
                <a:spcPct val="80000"/>
              </a:lnSpc>
              <a:buClr>
                <a:schemeClr val="hlink"/>
              </a:buClr>
              <a:buSzPct val="120000"/>
              <a:buFontTx/>
              <a:buChar char="•"/>
              <a:defRPr/>
            </a:pPr>
            <a:r>
              <a:rPr lang="hr-HR" sz="2000" dirty="0">
                <a:solidFill>
                  <a:schemeClr val="accent1">
                    <a:lumMod val="50000"/>
                  </a:schemeClr>
                </a:solidFill>
                <a:latin typeface="+mj-lt"/>
              </a:rPr>
              <a:t>RH ima poslovni udjel u trgovačkom društvu Zračna luka Zagreb d.o.o. koji čini 55% temeljnog kapitala,Grad Zagreb 35%, Grad Velika Gorica 5% i Zagrebačka županija 5%.</a:t>
            </a:r>
          </a:p>
          <a:p>
            <a:pPr lvl="1" eaLnBrk="1" hangingPunct="1">
              <a:lnSpc>
                <a:spcPct val="80000"/>
              </a:lnSpc>
              <a:buClr>
                <a:schemeClr val="hlink"/>
              </a:buClr>
              <a:buSzPct val="120000"/>
              <a:buFontTx/>
              <a:buChar char="•"/>
              <a:defRPr/>
            </a:pPr>
            <a:r>
              <a:rPr lang="en-US" sz="2000" dirty="0" err="1">
                <a:solidFill>
                  <a:schemeClr val="accent1">
                    <a:lumMod val="50000"/>
                  </a:schemeClr>
                </a:solidFill>
                <a:latin typeface="+mj-lt"/>
              </a:rPr>
              <a:t>Agencija</a:t>
            </a:r>
            <a:r>
              <a:rPr lang="en-US" sz="2000" dirty="0">
                <a:solidFill>
                  <a:schemeClr val="accent1">
                    <a:lumMod val="50000"/>
                  </a:schemeClr>
                </a:solidFill>
                <a:latin typeface="+mj-lt"/>
              </a:rPr>
              <a:t> </a:t>
            </a:r>
            <a:r>
              <a:rPr lang="hr-HR" sz="2000" dirty="0">
                <a:solidFill>
                  <a:schemeClr val="accent1">
                    <a:lumMod val="50000"/>
                  </a:schemeClr>
                </a:solidFill>
                <a:latin typeface="+mj-lt"/>
              </a:rPr>
              <a:t>za javno-privatno partnerstvo izdala </a:t>
            </a:r>
            <a:r>
              <a:rPr lang="en-US" sz="2000" dirty="0">
                <a:solidFill>
                  <a:schemeClr val="accent1">
                    <a:lumMod val="50000"/>
                  </a:schemeClr>
                </a:solidFill>
                <a:latin typeface="+mj-lt"/>
              </a:rPr>
              <a:t>je 14.</a:t>
            </a:r>
            <a:r>
              <a:rPr lang="hr-HR" sz="2000" dirty="0">
                <a:solidFill>
                  <a:schemeClr val="accent1">
                    <a:lumMod val="50000"/>
                  </a:schemeClr>
                </a:solidFill>
                <a:latin typeface="+mj-lt"/>
              </a:rPr>
              <a:t>02.</a:t>
            </a:r>
            <a:r>
              <a:rPr lang="en-US" sz="2000" dirty="0">
                <a:solidFill>
                  <a:schemeClr val="accent1">
                    <a:lumMod val="50000"/>
                  </a:schemeClr>
                </a:solidFill>
                <a:latin typeface="+mj-lt"/>
              </a:rPr>
              <a:t>2011. </a:t>
            </a:r>
            <a:r>
              <a:rPr lang="en-US" sz="2000" dirty="0" err="1">
                <a:solidFill>
                  <a:schemeClr val="accent1">
                    <a:lumMod val="50000"/>
                  </a:schemeClr>
                </a:solidFill>
                <a:latin typeface="+mj-lt"/>
              </a:rPr>
              <a:t>godine</a:t>
            </a:r>
            <a:r>
              <a:rPr lang="en-US" sz="2000" dirty="0">
                <a:solidFill>
                  <a:schemeClr val="accent1">
                    <a:lumMod val="50000"/>
                  </a:schemeClr>
                </a:solidFill>
                <a:latin typeface="+mj-lt"/>
              </a:rPr>
              <a:t>  </a:t>
            </a:r>
            <a:r>
              <a:rPr lang="en-US" sz="2000" dirty="0" err="1">
                <a:solidFill>
                  <a:schemeClr val="accent1">
                    <a:lumMod val="50000"/>
                  </a:schemeClr>
                </a:solidFill>
                <a:latin typeface="+mj-lt"/>
              </a:rPr>
              <a:t>Rješenje</a:t>
            </a:r>
            <a:r>
              <a:rPr lang="en-US" sz="2000" dirty="0">
                <a:solidFill>
                  <a:schemeClr val="accent1">
                    <a:lumMod val="50000"/>
                  </a:schemeClr>
                </a:solidFill>
                <a:latin typeface="+mj-lt"/>
              </a:rPr>
              <a:t> o </a:t>
            </a:r>
            <a:r>
              <a:rPr lang="en-US" sz="2000" dirty="0" err="1">
                <a:solidFill>
                  <a:schemeClr val="accent1">
                    <a:lumMod val="50000"/>
                  </a:schemeClr>
                </a:solidFill>
                <a:latin typeface="+mj-lt"/>
              </a:rPr>
              <a:t>odobrenju</a:t>
            </a:r>
            <a:r>
              <a:rPr lang="en-US" sz="2000" dirty="0">
                <a:solidFill>
                  <a:schemeClr val="accent1">
                    <a:lumMod val="50000"/>
                  </a:schemeClr>
                </a:solidFill>
                <a:latin typeface="+mj-lt"/>
              </a:rPr>
              <a:t> </a:t>
            </a:r>
            <a:r>
              <a:rPr lang="en-US" sz="2000" dirty="0" err="1">
                <a:solidFill>
                  <a:schemeClr val="accent1">
                    <a:lumMod val="50000"/>
                  </a:schemeClr>
                </a:solidFill>
                <a:latin typeface="+mj-lt"/>
              </a:rPr>
              <a:t>provedbe</a:t>
            </a:r>
            <a:r>
              <a:rPr lang="en-US" sz="2000" dirty="0">
                <a:solidFill>
                  <a:schemeClr val="accent1">
                    <a:lumMod val="50000"/>
                  </a:schemeClr>
                </a:solidFill>
                <a:latin typeface="+mj-lt"/>
              </a:rPr>
              <a:t> </a:t>
            </a:r>
            <a:r>
              <a:rPr lang="en-US" sz="2000" dirty="0" err="1">
                <a:solidFill>
                  <a:schemeClr val="accent1">
                    <a:lumMod val="50000"/>
                  </a:schemeClr>
                </a:solidFill>
                <a:latin typeface="+mj-lt"/>
              </a:rPr>
              <a:t>projekta</a:t>
            </a:r>
            <a:r>
              <a:rPr lang="en-US" sz="2000" dirty="0">
                <a:solidFill>
                  <a:schemeClr val="accent1">
                    <a:lumMod val="50000"/>
                  </a:schemeClr>
                </a:solidFill>
                <a:latin typeface="+mj-lt"/>
              </a:rPr>
              <a:t> “Novi </a:t>
            </a:r>
            <a:r>
              <a:rPr lang="en-US" sz="2000" dirty="0" err="1">
                <a:solidFill>
                  <a:schemeClr val="accent1">
                    <a:lumMod val="50000"/>
                  </a:schemeClr>
                </a:solidFill>
                <a:latin typeface="+mj-lt"/>
              </a:rPr>
              <a:t>putnički</a:t>
            </a:r>
            <a:r>
              <a:rPr lang="en-US" sz="2000" dirty="0">
                <a:solidFill>
                  <a:schemeClr val="accent1">
                    <a:lumMod val="50000"/>
                  </a:schemeClr>
                </a:solidFill>
                <a:latin typeface="+mj-lt"/>
              </a:rPr>
              <a:t> terminal </a:t>
            </a:r>
            <a:r>
              <a:rPr lang="en-US" sz="2000" dirty="0" err="1">
                <a:solidFill>
                  <a:schemeClr val="accent1">
                    <a:lumMod val="50000"/>
                  </a:schemeClr>
                </a:solidFill>
                <a:latin typeface="+mj-lt"/>
              </a:rPr>
              <a:t>Zračne</a:t>
            </a:r>
            <a:r>
              <a:rPr lang="en-US" sz="2000" dirty="0">
                <a:solidFill>
                  <a:schemeClr val="accent1">
                    <a:lumMod val="50000"/>
                  </a:schemeClr>
                </a:solidFill>
                <a:latin typeface="+mj-lt"/>
              </a:rPr>
              <a:t> </a:t>
            </a:r>
            <a:r>
              <a:rPr lang="en-US" sz="2000" dirty="0" err="1">
                <a:solidFill>
                  <a:schemeClr val="accent1">
                    <a:lumMod val="50000"/>
                  </a:schemeClr>
                </a:solidFill>
                <a:latin typeface="+mj-lt"/>
              </a:rPr>
              <a:t>luke</a:t>
            </a:r>
            <a:r>
              <a:rPr lang="en-US" sz="2000" dirty="0">
                <a:solidFill>
                  <a:schemeClr val="accent1">
                    <a:lumMod val="50000"/>
                  </a:schemeClr>
                </a:solidFill>
                <a:latin typeface="+mj-lt"/>
              </a:rPr>
              <a:t> Zagreb” </a:t>
            </a:r>
            <a:r>
              <a:rPr lang="en-US" sz="2000" dirty="0" err="1">
                <a:solidFill>
                  <a:schemeClr val="accent1">
                    <a:lumMod val="50000"/>
                  </a:schemeClr>
                </a:solidFill>
                <a:latin typeface="+mj-lt"/>
              </a:rPr>
              <a:t>po</a:t>
            </a:r>
            <a:r>
              <a:rPr lang="en-US" sz="2000" dirty="0">
                <a:solidFill>
                  <a:schemeClr val="accent1">
                    <a:lumMod val="50000"/>
                  </a:schemeClr>
                </a:solidFill>
                <a:latin typeface="+mj-lt"/>
              </a:rPr>
              <a:t> </a:t>
            </a:r>
            <a:r>
              <a:rPr lang="en-US" sz="2000" dirty="0" err="1">
                <a:solidFill>
                  <a:schemeClr val="accent1">
                    <a:lumMod val="50000"/>
                  </a:schemeClr>
                </a:solidFill>
                <a:latin typeface="+mj-lt"/>
              </a:rPr>
              <a:t>ugovornom</a:t>
            </a:r>
            <a:r>
              <a:rPr lang="en-US" sz="2000" dirty="0">
                <a:solidFill>
                  <a:schemeClr val="accent1">
                    <a:lumMod val="50000"/>
                  </a:schemeClr>
                </a:solidFill>
                <a:latin typeface="+mj-lt"/>
              </a:rPr>
              <a:t> </a:t>
            </a:r>
            <a:r>
              <a:rPr lang="en-US" sz="2000" dirty="0" err="1">
                <a:solidFill>
                  <a:schemeClr val="accent1">
                    <a:lumMod val="50000"/>
                  </a:schemeClr>
                </a:solidFill>
                <a:latin typeface="+mj-lt"/>
              </a:rPr>
              <a:t>modelu</a:t>
            </a:r>
            <a:r>
              <a:rPr lang="en-US" sz="2000" dirty="0">
                <a:solidFill>
                  <a:schemeClr val="accent1">
                    <a:lumMod val="50000"/>
                  </a:schemeClr>
                </a:solidFill>
                <a:latin typeface="+mj-lt"/>
              </a:rPr>
              <a:t> j</a:t>
            </a:r>
            <a:r>
              <a:rPr lang="hr-HR" sz="2000" dirty="0" err="1">
                <a:solidFill>
                  <a:schemeClr val="accent1">
                    <a:lumMod val="50000"/>
                  </a:schemeClr>
                </a:solidFill>
                <a:latin typeface="+mj-lt"/>
              </a:rPr>
              <a:t>pp</a:t>
            </a:r>
            <a:r>
              <a:rPr lang="hr-HR" sz="2000" dirty="0">
                <a:solidFill>
                  <a:schemeClr val="accent1">
                    <a:lumMod val="50000"/>
                  </a:schemeClr>
                </a:solidFill>
                <a:latin typeface="+mj-lt"/>
              </a:rPr>
              <a:t>-a</a:t>
            </a:r>
          </a:p>
          <a:p>
            <a:pPr lvl="1" eaLnBrk="1" hangingPunct="1">
              <a:lnSpc>
                <a:spcPct val="80000"/>
              </a:lnSpc>
              <a:buClr>
                <a:schemeClr val="hlink"/>
              </a:buClr>
              <a:buSzPct val="120000"/>
              <a:buFontTx/>
              <a:buChar char="•"/>
              <a:defRPr/>
            </a:pPr>
            <a:r>
              <a:rPr lang="hr-HR" sz="2000" dirty="0">
                <a:solidFill>
                  <a:schemeClr val="accent1">
                    <a:lumMod val="50000"/>
                  </a:schemeClr>
                </a:solidFill>
                <a:latin typeface="+mj-lt"/>
              </a:rPr>
              <a:t>Ministarstvo mora, prometa i infrastrukture raspisalo je 18.02.2011. natječaj za Izgradnju novog putničkog terminala Zračne luke Zagreb te upravljanje postojećim i novoizgrađenim terminalom Zračne luke Zagreb i pripadajućom </a:t>
            </a:r>
            <a:r>
              <a:rPr lang="hr-HR" sz="2000" dirty="0" smtClean="0">
                <a:solidFill>
                  <a:schemeClr val="accent1">
                    <a:lumMod val="50000"/>
                  </a:schemeClr>
                </a:solidFill>
                <a:latin typeface="+mj-lt"/>
              </a:rPr>
              <a:t>infrastrukturom</a:t>
            </a:r>
            <a:endParaRPr lang="hr-HR" sz="2000" dirty="0">
              <a:solidFill>
                <a:schemeClr val="accent1">
                  <a:lumMod val="50000"/>
                </a:schemeClr>
              </a:solidFill>
              <a:latin typeface="+mj-lt"/>
            </a:endParaRPr>
          </a:p>
          <a:p>
            <a:pPr lvl="1" eaLnBrk="1" hangingPunct="1">
              <a:lnSpc>
                <a:spcPct val="80000"/>
              </a:lnSpc>
              <a:buClr>
                <a:schemeClr val="hlink"/>
              </a:buClr>
              <a:buSzPct val="120000"/>
              <a:buFontTx/>
              <a:buChar char="•"/>
              <a:defRPr/>
            </a:pPr>
            <a:r>
              <a:rPr lang="hr-HR" sz="2000" dirty="0">
                <a:solidFill>
                  <a:schemeClr val="accent1">
                    <a:lumMod val="50000"/>
                  </a:schemeClr>
                </a:solidFill>
                <a:latin typeface="+mj-lt"/>
              </a:rPr>
              <a:t>Vlada je odlučila dati 30 – godišnju koncesiju za izgradnju novog putničkog terminala Zračne luke Zagreb francuskom konzorciju Zagreb </a:t>
            </a:r>
            <a:r>
              <a:rPr lang="hr-HR" sz="2000" dirty="0" err="1">
                <a:solidFill>
                  <a:schemeClr val="accent1">
                    <a:lumMod val="50000"/>
                  </a:schemeClr>
                </a:solidFill>
                <a:latin typeface="+mj-lt"/>
              </a:rPr>
              <a:t>Airport</a:t>
            </a:r>
            <a:r>
              <a:rPr lang="hr-HR" sz="2000" dirty="0">
                <a:solidFill>
                  <a:schemeClr val="accent1">
                    <a:lumMod val="50000"/>
                  </a:schemeClr>
                </a:solidFill>
                <a:latin typeface="+mj-lt"/>
              </a:rPr>
              <a:t> </a:t>
            </a:r>
            <a:r>
              <a:rPr lang="hr-HR" sz="2000" dirty="0" err="1">
                <a:solidFill>
                  <a:schemeClr val="accent1">
                    <a:lumMod val="50000"/>
                  </a:schemeClr>
                </a:solidFill>
                <a:latin typeface="+mj-lt"/>
              </a:rPr>
              <a:t>International</a:t>
            </a:r>
            <a:r>
              <a:rPr lang="hr-HR" sz="2000" dirty="0">
                <a:solidFill>
                  <a:schemeClr val="accent1">
                    <a:lumMod val="50000"/>
                  </a:schemeClr>
                </a:solidFill>
                <a:latin typeface="+mj-lt"/>
              </a:rPr>
              <a:t> </a:t>
            </a:r>
            <a:r>
              <a:rPr lang="hr-HR" sz="2000" dirty="0" err="1">
                <a:solidFill>
                  <a:schemeClr val="accent1">
                    <a:lumMod val="50000"/>
                  </a:schemeClr>
                </a:solidFill>
                <a:latin typeface="+mj-lt"/>
              </a:rPr>
              <a:t>Company</a:t>
            </a:r>
            <a:r>
              <a:rPr lang="hr-HR" sz="2000" dirty="0">
                <a:solidFill>
                  <a:schemeClr val="accent1">
                    <a:lumMod val="50000"/>
                  </a:schemeClr>
                </a:solidFill>
                <a:latin typeface="+mj-lt"/>
              </a:rPr>
              <a:t> (ZAIC) </a:t>
            </a:r>
          </a:p>
          <a:p>
            <a:pPr lvl="1" eaLnBrk="1" hangingPunct="1">
              <a:lnSpc>
                <a:spcPct val="80000"/>
              </a:lnSpc>
              <a:buClr>
                <a:schemeClr val="hlink"/>
              </a:buClr>
              <a:buSzPct val="120000"/>
              <a:buFontTx/>
              <a:buChar char="•"/>
              <a:defRPr/>
            </a:pPr>
            <a:r>
              <a:rPr lang="hr-HR" sz="2000" b="1" dirty="0">
                <a:solidFill>
                  <a:schemeClr val="accent1">
                    <a:lumMod val="50000"/>
                  </a:schemeClr>
                </a:solidFill>
                <a:latin typeface="+mj-lt"/>
              </a:rPr>
              <a:t>Vrijednost investicije ( gradnja i održavanje) procijenjena je na 250 </a:t>
            </a:r>
            <a:r>
              <a:rPr lang="hr-HR" sz="2000" b="1" dirty="0" err="1">
                <a:solidFill>
                  <a:schemeClr val="accent1">
                    <a:lumMod val="50000"/>
                  </a:schemeClr>
                </a:solidFill>
                <a:latin typeface="+mj-lt"/>
              </a:rPr>
              <a:t>mil</a:t>
            </a:r>
            <a:r>
              <a:rPr lang="hr-HR" sz="2000" b="1" dirty="0">
                <a:solidFill>
                  <a:schemeClr val="accent1">
                    <a:lumMod val="50000"/>
                  </a:schemeClr>
                </a:solidFill>
                <a:latin typeface="+mj-lt"/>
              </a:rPr>
              <a:t> €</a:t>
            </a:r>
          </a:p>
          <a:p>
            <a:pPr lvl="1" eaLnBrk="1" hangingPunct="1">
              <a:lnSpc>
                <a:spcPct val="80000"/>
              </a:lnSpc>
              <a:buClr>
                <a:schemeClr val="hlink"/>
              </a:buClr>
              <a:buSzPct val="120000"/>
              <a:buFontTx/>
              <a:buChar char="•"/>
              <a:defRPr/>
            </a:pPr>
            <a:endParaRPr lang="hr-HR" sz="1400" dirty="0" smtClean="0"/>
          </a:p>
          <a:p>
            <a:pPr lvl="1" eaLnBrk="1" hangingPunct="1">
              <a:lnSpc>
                <a:spcPct val="80000"/>
              </a:lnSpc>
              <a:buClr>
                <a:schemeClr val="hlink"/>
              </a:buClr>
              <a:buSzPct val="120000"/>
              <a:buFontTx/>
              <a:buChar char="•"/>
              <a:defRPr/>
            </a:pPr>
            <a:endParaRPr lang="hr-HR" sz="1400" dirty="0" smtClean="0"/>
          </a:p>
        </p:txBody>
      </p:sp>
      <p:pic>
        <p:nvPicPr>
          <p:cNvPr id="36869" name="Picture 7" descr="natjecaji_rezultati-kincl_m-12230273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843088"/>
            <a:ext cx="316865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9" descr="natjecaji_rezultati-kincl_2-12230273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4100513"/>
            <a:ext cx="309562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0" descr="grb grada 4x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3888" y="188913"/>
            <a:ext cx="6889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7228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11981"/>
            <a:ext cx="7834064" cy="780696"/>
          </a:xfrm>
        </p:spPr>
        <p:txBody>
          <a:bodyPr>
            <a:normAutofit/>
          </a:bodyPr>
          <a:lstStyle/>
          <a:p>
            <a:pPr>
              <a:defRPr/>
            </a:pPr>
            <a:r>
              <a:rPr lang="hr-HR" sz="2800" b="1" dirty="0">
                <a:solidFill>
                  <a:schemeClr val="accent2"/>
                </a:solidFill>
              </a:rPr>
              <a:t>Projekt Akvarij u Zagrebu</a:t>
            </a:r>
          </a:p>
        </p:txBody>
      </p:sp>
      <p:sp>
        <p:nvSpPr>
          <p:cNvPr id="4" name="Content Placeholder 3"/>
          <p:cNvSpPr>
            <a:spLocks noGrp="1"/>
          </p:cNvSpPr>
          <p:nvPr>
            <p:ph sz="half" idx="2"/>
          </p:nvPr>
        </p:nvSpPr>
        <p:spPr>
          <a:xfrm>
            <a:off x="4211960" y="1556792"/>
            <a:ext cx="4824536" cy="4798133"/>
          </a:xfrm>
        </p:spPr>
        <p:txBody>
          <a:bodyPr>
            <a:normAutofit lnSpcReduction="10000"/>
          </a:bodyPr>
          <a:lstStyle/>
          <a:p>
            <a:pPr>
              <a:lnSpc>
                <a:spcPct val="90000"/>
              </a:lnSpc>
              <a:defRPr/>
            </a:pPr>
            <a:r>
              <a:rPr lang="hr-HR" sz="1900" dirty="0">
                <a:solidFill>
                  <a:schemeClr val="accent1">
                    <a:lumMod val="50000"/>
                  </a:schemeClr>
                </a:solidFill>
                <a:latin typeface="+mj-lt"/>
              </a:rPr>
              <a:t>Planirana lokacija za izgradnju Akvarija: Staro gradsko kupalište na Savi</a:t>
            </a:r>
          </a:p>
          <a:p>
            <a:pPr>
              <a:lnSpc>
                <a:spcPct val="90000"/>
              </a:lnSpc>
              <a:defRPr/>
            </a:pPr>
            <a:r>
              <a:rPr lang="hr-HR" sz="1900" dirty="0">
                <a:solidFill>
                  <a:schemeClr val="accent1">
                    <a:lumMod val="50000"/>
                  </a:schemeClr>
                </a:solidFill>
                <a:latin typeface="+mj-lt"/>
              </a:rPr>
              <a:t>Akvarij Zagreb bi uvelike obogatio turističku i gospodarsku ponudu Grada Zagreba.</a:t>
            </a:r>
          </a:p>
          <a:p>
            <a:pPr>
              <a:lnSpc>
                <a:spcPct val="90000"/>
              </a:lnSpc>
              <a:defRPr/>
            </a:pPr>
            <a:r>
              <a:rPr lang="hr-HR" sz="1900" dirty="0">
                <a:solidFill>
                  <a:schemeClr val="accent1">
                    <a:lumMod val="50000"/>
                  </a:schemeClr>
                </a:solidFill>
                <a:latin typeface="+mj-lt"/>
              </a:rPr>
              <a:t>Svrha i uloga projekta je edukativna, društvena, proizvodna, ugostiteljska, turistička i trgovačka. </a:t>
            </a:r>
          </a:p>
          <a:p>
            <a:pPr>
              <a:lnSpc>
                <a:spcPct val="90000"/>
              </a:lnSpc>
              <a:defRPr/>
            </a:pPr>
            <a:r>
              <a:rPr lang="vi-VN" sz="1900" dirty="0">
                <a:solidFill>
                  <a:schemeClr val="accent1">
                    <a:lumMod val="50000"/>
                  </a:schemeClr>
                </a:solidFill>
                <a:latin typeface="Calibri" pitchFamily="34" charset="0"/>
                <a:cs typeface="Calibri" pitchFamily="34" charset="0"/>
              </a:rPr>
              <a:t>Akvarij  u Zagrebu je prozor u podvodni svijet i prilika za učenje i informiranje građana svih generacija.</a:t>
            </a:r>
            <a:endParaRPr lang="hr-HR" sz="1900" dirty="0">
              <a:solidFill>
                <a:schemeClr val="accent1">
                  <a:lumMod val="50000"/>
                </a:schemeClr>
              </a:solidFill>
              <a:latin typeface="Calibri" pitchFamily="34" charset="0"/>
              <a:cs typeface="Calibri" pitchFamily="34" charset="0"/>
            </a:endParaRPr>
          </a:p>
          <a:p>
            <a:pPr>
              <a:lnSpc>
                <a:spcPct val="90000"/>
              </a:lnSpc>
              <a:defRPr/>
            </a:pPr>
            <a:r>
              <a:rPr lang="hr-HR" sz="1900" dirty="0">
                <a:solidFill>
                  <a:schemeClr val="accent1">
                    <a:lumMod val="50000"/>
                  </a:schemeClr>
                </a:solidFill>
                <a:latin typeface="Calibri" pitchFamily="34" charset="0"/>
                <a:cs typeface="Calibri" pitchFamily="34" charset="0"/>
              </a:rPr>
              <a:t>Projekt je definiran kao gradski projekt i za isti će se temeljem Programa za izradu urbanističko-arhitektonskog natječaja provesti javni anketni urbanističko-arhitektonski natječaj</a:t>
            </a:r>
          </a:p>
          <a:p>
            <a:pPr>
              <a:lnSpc>
                <a:spcPct val="90000"/>
              </a:lnSpc>
              <a:defRPr/>
            </a:pPr>
            <a:r>
              <a:rPr lang="nl-NL" sz="1900" b="1" dirty="0" smtClean="0">
                <a:solidFill>
                  <a:schemeClr val="accent1">
                    <a:lumMod val="50000"/>
                  </a:schemeClr>
                </a:solidFill>
                <a:latin typeface="+mj-lt"/>
              </a:rPr>
              <a:t>Procijenjena </a:t>
            </a:r>
            <a:r>
              <a:rPr lang="nl-NL" sz="1900" b="1" dirty="0">
                <a:solidFill>
                  <a:schemeClr val="accent1">
                    <a:lumMod val="50000"/>
                  </a:schemeClr>
                </a:solidFill>
                <a:latin typeface="+mj-lt"/>
              </a:rPr>
              <a:t>vrijednost investicije je 9 mil €</a:t>
            </a:r>
            <a:r>
              <a:rPr lang="hr-HR" sz="1900" b="1" dirty="0">
                <a:solidFill>
                  <a:schemeClr val="accent1">
                    <a:lumMod val="50000"/>
                  </a:schemeClr>
                </a:solidFill>
                <a:latin typeface="+mj-lt"/>
              </a:rPr>
              <a:t>.</a:t>
            </a:r>
            <a:endParaRPr lang="nl-NL" sz="1900" b="1" dirty="0">
              <a:solidFill>
                <a:schemeClr val="accent1">
                  <a:lumMod val="50000"/>
                </a:schemeClr>
              </a:solidFill>
              <a:latin typeface="+mj-lt"/>
            </a:endParaRPr>
          </a:p>
          <a:p>
            <a:endParaRPr lang="hr-HR" sz="1800" dirty="0">
              <a:latin typeface="+mj-lt"/>
            </a:endParaRPr>
          </a:p>
          <a:p>
            <a:endParaRPr lang="hr-HR" dirty="0"/>
          </a:p>
          <a:p>
            <a:endParaRPr lang="hr-HR" dirty="0"/>
          </a:p>
        </p:txBody>
      </p:sp>
      <p:pic>
        <p:nvPicPr>
          <p:cNvPr id="5" name="Content Placeholder 4" descr="http://www.croenergo.eu/Corvus/Media/MediaThumbnailHandler.ashx?type=0&amp;Id=4894&amp;flag=104&amp;crop=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7504" y="1988840"/>
            <a:ext cx="4038600" cy="207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buro247.hr/img/ak/va/akvarij_glavna_jpg_1356962903.jpg$min$690$395$$$.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221088"/>
            <a:ext cx="316865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grb grada 4x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3888" y="188913"/>
            <a:ext cx="6889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80517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6"/>
          <p:cNvSpPr txBox="1">
            <a:spLocks noGrp="1"/>
          </p:cNvSpPr>
          <p:nvPr/>
        </p:nvSpPr>
        <p:spPr bwMode="auto">
          <a:xfrm>
            <a:off x="7924800" y="6356350"/>
            <a:ext cx="762000" cy="365125"/>
          </a:xfrm>
          <a:prstGeom prst="rect">
            <a:avLst/>
          </a:prstGeom>
          <a:noFill/>
          <a:ln w="9525">
            <a:noFill/>
            <a:miter lim="800000"/>
            <a:headEnd/>
            <a:tailEnd/>
          </a:ln>
        </p:spPr>
        <p:txBody>
          <a:bodyPr lIns="0" tIns="0" rIns="0" bIns="0"/>
          <a:lstStyle/>
          <a:p>
            <a:pPr algn="r"/>
            <a:fld id="{26400837-5586-48D5-ABF3-42BA4CFD91D3}" type="slidenum">
              <a:rPr lang="hr-HR" sz="1400">
                <a:solidFill>
                  <a:srgbClr val="FFFFFF"/>
                </a:solidFill>
              </a:rPr>
              <a:pPr algn="r"/>
              <a:t>27</a:t>
            </a:fld>
            <a:endParaRPr lang="hr-HR" sz="1400">
              <a:solidFill>
                <a:srgbClr val="FFFFFF"/>
              </a:solidFill>
            </a:endParaRPr>
          </a:p>
        </p:txBody>
      </p:sp>
      <p:sp>
        <p:nvSpPr>
          <p:cNvPr id="30723" name="Rectangle 4"/>
          <p:cNvSpPr>
            <a:spLocks noGrp="1" noChangeArrowheads="1"/>
          </p:cNvSpPr>
          <p:nvPr>
            <p:ph type="title" idx="4294967295"/>
          </p:nvPr>
        </p:nvSpPr>
        <p:spPr>
          <a:xfrm>
            <a:off x="0" y="292100"/>
            <a:ext cx="8229600" cy="1384300"/>
          </a:xfrm>
        </p:spPr>
        <p:txBody>
          <a:bodyPr/>
          <a:lstStyle/>
          <a:p>
            <a:r>
              <a:rPr lang="hr-HR" sz="2800" b="1" dirty="0" smtClean="0">
                <a:solidFill>
                  <a:schemeClr val="accent2"/>
                </a:solidFill>
                <a:latin typeface="Arial" charset="0"/>
              </a:rPr>
              <a:t>   </a:t>
            </a:r>
            <a:r>
              <a:rPr lang="hr-HR" sz="2800" b="1" dirty="0">
                <a:solidFill>
                  <a:schemeClr val="accent2"/>
                </a:solidFill>
              </a:rPr>
              <a:t>Projekt Žičara Sljeme</a:t>
            </a:r>
          </a:p>
        </p:txBody>
      </p:sp>
      <p:sp>
        <p:nvSpPr>
          <p:cNvPr id="82950" name="Rectangle 6"/>
          <p:cNvSpPr>
            <a:spLocks noGrp="1" noChangeArrowheads="1"/>
          </p:cNvSpPr>
          <p:nvPr>
            <p:ph type="body" sz="half" idx="4294967295"/>
          </p:nvPr>
        </p:nvSpPr>
        <p:spPr>
          <a:xfrm>
            <a:off x="4067175" y="1517218"/>
            <a:ext cx="5076825" cy="5328294"/>
          </a:xfrm>
        </p:spPr>
        <p:txBody>
          <a:bodyPr>
            <a:normAutofit fontScale="92500" lnSpcReduction="10000"/>
          </a:bodyPr>
          <a:lstStyle/>
          <a:p>
            <a:pPr marL="0" indent="0" algn="just">
              <a:lnSpc>
                <a:spcPct val="80000"/>
              </a:lnSpc>
              <a:buFont typeface="Wingdings 2" pitchFamily="18" charset="2"/>
              <a:buNone/>
            </a:pPr>
            <a:endParaRPr lang="hr-HR" sz="1400" dirty="0" smtClean="0"/>
          </a:p>
          <a:p>
            <a:pPr>
              <a:lnSpc>
                <a:spcPct val="80000"/>
              </a:lnSpc>
            </a:pPr>
            <a:r>
              <a:rPr lang="hr-HR" sz="1800" dirty="0" smtClean="0">
                <a:solidFill>
                  <a:schemeClr val="accent1">
                    <a:lumMod val="50000"/>
                  </a:schemeClr>
                </a:solidFill>
                <a:latin typeface="+mj-lt"/>
              </a:rPr>
              <a:t>Cilj projekta je povezati grad Zagreb s parkom prirode Medvednica i sljemenskim područjem kako bi građani i turisti grada Zagreba mogli koristiti rekreacijske, sportske i turističke sadržaje na Sljemenu.</a:t>
            </a:r>
          </a:p>
          <a:p>
            <a:pPr>
              <a:lnSpc>
                <a:spcPct val="80000"/>
              </a:lnSpc>
            </a:pPr>
            <a:r>
              <a:rPr lang="hr-HR" sz="1800" dirty="0" smtClean="0">
                <a:solidFill>
                  <a:schemeClr val="accent1">
                    <a:lumMod val="50000"/>
                  </a:schemeClr>
                </a:solidFill>
                <a:latin typeface="+mj-lt"/>
              </a:rPr>
              <a:t>Kapitalna investicija sastoji se od </a:t>
            </a:r>
            <a:r>
              <a:rPr lang="hr-HR" sz="1800" dirty="0">
                <a:solidFill>
                  <a:schemeClr val="accent1">
                    <a:lumMod val="50000"/>
                  </a:schemeClr>
                </a:solidFill>
                <a:latin typeface="+mj-lt"/>
              </a:rPr>
              <a:t>4 idejna projekta</a:t>
            </a:r>
            <a:r>
              <a:rPr lang="hr-HR" sz="1800" dirty="0" smtClean="0">
                <a:solidFill>
                  <a:schemeClr val="accent1">
                    <a:lumMod val="50000"/>
                  </a:schemeClr>
                </a:solidFill>
                <a:latin typeface="+mj-lt"/>
              </a:rPr>
              <a:t>:</a:t>
            </a:r>
            <a:endParaRPr lang="hr-HR" sz="1800" dirty="0">
              <a:solidFill>
                <a:schemeClr val="accent1">
                  <a:lumMod val="50000"/>
                </a:schemeClr>
              </a:solidFill>
              <a:latin typeface="+mj-lt"/>
            </a:endParaRPr>
          </a:p>
          <a:p>
            <a:pPr>
              <a:lnSpc>
                <a:spcPct val="80000"/>
              </a:lnSpc>
              <a:buFont typeface="Wingdings" pitchFamily="2" charset="2"/>
              <a:buChar char="Ø"/>
            </a:pPr>
            <a:r>
              <a:rPr lang="hr-HR" sz="1800" dirty="0" smtClean="0">
                <a:solidFill>
                  <a:schemeClr val="accent1">
                    <a:lumMod val="50000"/>
                  </a:schemeClr>
                </a:solidFill>
                <a:latin typeface="+mj-lt"/>
              </a:rPr>
              <a:t>Građevina </a:t>
            </a:r>
            <a:r>
              <a:rPr lang="hr-HR" sz="1800" dirty="0">
                <a:solidFill>
                  <a:schemeClr val="accent1">
                    <a:lumMod val="50000"/>
                  </a:schemeClr>
                </a:solidFill>
                <a:latin typeface="+mj-lt"/>
              </a:rPr>
              <a:t>nove donje postaje žičare na lokaciji Dolje sa javnom </a:t>
            </a:r>
            <a:r>
              <a:rPr lang="hr-HR" sz="1800" dirty="0" smtClean="0">
                <a:solidFill>
                  <a:schemeClr val="accent1">
                    <a:lumMod val="50000"/>
                  </a:schemeClr>
                </a:solidFill>
                <a:latin typeface="+mj-lt"/>
              </a:rPr>
              <a:t>garažom </a:t>
            </a:r>
            <a:r>
              <a:rPr lang="hr-HR" sz="1800" dirty="0">
                <a:solidFill>
                  <a:schemeClr val="accent1">
                    <a:lumMod val="50000"/>
                  </a:schemeClr>
                </a:solidFill>
                <a:latin typeface="+mj-lt"/>
              </a:rPr>
              <a:t>kapaciteta </a:t>
            </a:r>
            <a:r>
              <a:rPr lang="hr-HR" sz="1800" dirty="0" err="1">
                <a:solidFill>
                  <a:schemeClr val="accent1">
                    <a:lumMod val="50000"/>
                  </a:schemeClr>
                </a:solidFill>
                <a:latin typeface="+mj-lt"/>
              </a:rPr>
              <a:t>cca</a:t>
            </a:r>
            <a:r>
              <a:rPr lang="hr-HR" sz="1800" dirty="0">
                <a:solidFill>
                  <a:schemeClr val="accent1">
                    <a:lumMod val="50000"/>
                  </a:schemeClr>
                </a:solidFill>
                <a:latin typeface="+mj-lt"/>
              </a:rPr>
              <a:t> 500 vozila;</a:t>
            </a:r>
          </a:p>
          <a:p>
            <a:pPr>
              <a:lnSpc>
                <a:spcPct val="80000"/>
              </a:lnSpc>
              <a:buFont typeface="Wingdings" pitchFamily="2" charset="2"/>
              <a:buChar char="Ø"/>
            </a:pPr>
            <a:r>
              <a:rPr lang="hr-HR" sz="1800" dirty="0" smtClean="0">
                <a:solidFill>
                  <a:schemeClr val="accent1">
                    <a:lumMod val="50000"/>
                  </a:schemeClr>
                </a:solidFill>
                <a:latin typeface="+mj-lt"/>
              </a:rPr>
              <a:t>Autobusni </a:t>
            </a:r>
            <a:r>
              <a:rPr lang="hr-HR" sz="1800" dirty="0">
                <a:solidFill>
                  <a:schemeClr val="accent1">
                    <a:lumMod val="50000"/>
                  </a:schemeClr>
                </a:solidFill>
                <a:latin typeface="+mj-lt"/>
              </a:rPr>
              <a:t>terminal kapaciteta </a:t>
            </a:r>
            <a:r>
              <a:rPr lang="hr-HR" sz="1800" dirty="0" err="1">
                <a:solidFill>
                  <a:schemeClr val="accent1">
                    <a:lumMod val="50000"/>
                  </a:schemeClr>
                </a:solidFill>
                <a:latin typeface="+mj-lt"/>
              </a:rPr>
              <a:t>cca</a:t>
            </a:r>
            <a:r>
              <a:rPr lang="hr-HR" sz="1800" dirty="0">
                <a:solidFill>
                  <a:schemeClr val="accent1">
                    <a:lumMod val="50000"/>
                  </a:schemeClr>
                </a:solidFill>
                <a:latin typeface="+mj-lt"/>
              </a:rPr>
              <a:t> 10 autobusa;</a:t>
            </a:r>
          </a:p>
          <a:p>
            <a:pPr>
              <a:lnSpc>
                <a:spcPct val="80000"/>
              </a:lnSpc>
              <a:buFont typeface="Wingdings" pitchFamily="2" charset="2"/>
              <a:buChar char="Ø"/>
            </a:pPr>
            <a:r>
              <a:rPr lang="hr-HR" sz="1800" dirty="0" smtClean="0">
                <a:solidFill>
                  <a:schemeClr val="accent1">
                    <a:lumMod val="50000"/>
                  </a:schemeClr>
                </a:solidFill>
                <a:latin typeface="+mj-lt"/>
              </a:rPr>
              <a:t>Građevina </a:t>
            </a:r>
            <a:r>
              <a:rPr lang="hr-HR" sz="1800" dirty="0">
                <a:solidFill>
                  <a:schemeClr val="accent1">
                    <a:lumMod val="50000"/>
                  </a:schemeClr>
                </a:solidFill>
                <a:latin typeface="+mj-lt"/>
              </a:rPr>
              <a:t>ispod tramvajskog okretišta Dolje sa javnom garažom kapaciteta </a:t>
            </a:r>
            <a:r>
              <a:rPr lang="hr-HR" sz="1800" dirty="0" err="1">
                <a:solidFill>
                  <a:schemeClr val="accent1">
                    <a:lumMod val="50000"/>
                  </a:schemeClr>
                </a:solidFill>
                <a:latin typeface="+mj-lt"/>
              </a:rPr>
              <a:t>cca</a:t>
            </a:r>
            <a:r>
              <a:rPr lang="hr-HR" sz="1800" dirty="0">
                <a:solidFill>
                  <a:schemeClr val="accent1">
                    <a:lumMod val="50000"/>
                  </a:schemeClr>
                </a:solidFill>
                <a:latin typeface="+mj-lt"/>
              </a:rPr>
              <a:t> 460 vozila i </a:t>
            </a:r>
            <a:r>
              <a:rPr lang="hr-HR" sz="1800" dirty="0" err="1">
                <a:solidFill>
                  <a:schemeClr val="accent1">
                    <a:lumMod val="50000"/>
                  </a:schemeClr>
                </a:solidFill>
                <a:latin typeface="+mj-lt"/>
              </a:rPr>
              <a:t>nadhodnikom</a:t>
            </a:r>
            <a:r>
              <a:rPr lang="hr-HR" sz="1800" dirty="0">
                <a:solidFill>
                  <a:schemeClr val="accent1">
                    <a:lumMod val="50000"/>
                  </a:schemeClr>
                </a:solidFill>
                <a:latin typeface="+mj-lt"/>
              </a:rPr>
              <a:t> preko Gračanske ceste za transfer putnika u zonu polazne postaje žičare;</a:t>
            </a:r>
          </a:p>
          <a:p>
            <a:pPr>
              <a:lnSpc>
                <a:spcPct val="80000"/>
              </a:lnSpc>
              <a:buFont typeface="Wingdings" pitchFamily="2" charset="2"/>
              <a:buChar char="Ø"/>
            </a:pPr>
            <a:r>
              <a:rPr lang="hr-HR" sz="1800" dirty="0" err="1" smtClean="0">
                <a:solidFill>
                  <a:schemeClr val="accent1">
                    <a:lumMod val="50000"/>
                  </a:schemeClr>
                </a:solidFill>
                <a:latin typeface="+mj-lt"/>
              </a:rPr>
              <a:t>Jednoužetna</a:t>
            </a:r>
            <a:r>
              <a:rPr lang="hr-HR" sz="1800" dirty="0" smtClean="0">
                <a:solidFill>
                  <a:schemeClr val="accent1">
                    <a:lumMod val="50000"/>
                  </a:schemeClr>
                </a:solidFill>
                <a:latin typeface="+mj-lt"/>
              </a:rPr>
              <a:t> </a:t>
            </a:r>
            <a:r>
              <a:rPr lang="hr-HR" sz="1800" dirty="0">
                <a:solidFill>
                  <a:schemeClr val="accent1">
                    <a:lumMod val="50000"/>
                  </a:schemeClr>
                </a:solidFill>
                <a:latin typeface="+mj-lt"/>
              </a:rPr>
              <a:t>žičara dužine 4907,49 m, oslonjena na 27 nosivih potpornja sa maksimalno 125 transportnih kabina za 8 osoba i kapacitetom 1500 putnika/h</a:t>
            </a:r>
            <a:r>
              <a:rPr lang="hr-HR" sz="1800" dirty="0" smtClean="0">
                <a:solidFill>
                  <a:schemeClr val="accent1">
                    <a:lumMod val="50000"/>
                  </a:schemeClr>
                </a:solidFill>
                <a:latin typeface="+mj-lt"/>
              </a:rPr>
              <a:t>.</a:t>
            </a:r>
            <a:endParaRPr lang="hr-HR" sz="1800" dirty="0">
              <a:solidFill>
                <a:schemeClr val="accent1">
                  <a:lumMod val="50000"/>
                </a:schemeClr>
              </a:solidFill>
              <a:latin typeface="+mj-lt"/>
            </a:endParaRPr>
          </a:p>
          <a:p>
            <a:pPr>
              <a:lnSpc>
                <a:spcPct val="80000"/>
              </a:lnSpc>
              <a:buFont typeface="Wingdings" pitchFamily="2" charset="2"/>
              <a:buChar char="Ø"/>
            </a:pPr>
            <a:r>
              <a:rPr lang="vi-VN" sz="1800" dirty="0">
                <a:solidFill>
                  <a:schemeClr val="accent1">
                    <a:lumMod val="50000"/>
                  </a:schemeClr>
                </a:solidFill>
                <a:latin typeface="Calibri" pitchFamily="34" charset="0"/>
                <a:cs typeface="Calibri" pitchFamily="34" charset="0"/>
              </a:rPr>
              <a:t>Kroz tehničku dokumentaciju, investicija je obrađena u 4 idejna projekta za ishođenje lokacijskih dozvola; uz dokumentaciju izrađena je i studija utjecaja na okoliš </a:t>
            </a:r>
            <a:endParaRPr lang="hr-HR" sz="1800" dirty="0" smtClean="0">
              <a:solidFill>
                <a:schemeClr val="accent1">
                  <a:lumMod val="50000"/>
                </a:schemeClr>
              </a:solidFill>
              <a:latin typeface="Calibri" pitchFamily="34" charset="0"/>
              <a:cs typeface="Calibri" pitchFamily="34" charset="0"/>
            </a:endParaRPr>
          </a:p>
          <a:p>
            <a:pPr>
              <a:lnSpc>
                <a:spcPct val="80000"/>
              </a:lnSpc>
              <a:buFont typeface="Wingdings" pitchFamily="2" charset="2"/>
              <a:buChar char="Ø"/>
            </a:pPr>
            <a:r>
              <a:rPr lang="vi-VN" sz="1800" dirty="0">
                <a:solidFill>
                  <a:schemeClr val="accent1">
                    <a:lumMod val="50000"/>
                  </a:schemeClr>
                </a:solidFill>
                <a:latin typeface="Calibri" pitchFamily="34" charset="0"/>
                <a:cs typeface="Calibri" pitchFamily="34" charset="0"/>
              </a:rPr>
              <a:t>Projekt je kandidiran za financiranje iz strukturnih fondova Europske </a:t>
            </a:r>
            <a:r>
              <a:rPr lang="vi-VN" sz="1800" dirty="0" smtClean="0">
                <a:solidFill>
                  <a:schemeClr val="accent1">
                    <a:lumMod val="50000"/>
                  </a:schemeClr>
                </a:solidFill>
                <a:latin typeface="Calibri" pitchFamily="34" charset="0"/>
                <a:cs typeface="Calibri" pitchFamily="34" charset="0"/>
              </a:rPr>
              <a:t>unije</a:t>
            </a:r>
            <a:endParaRPr lang="vi-VN" sz="1800" dirty="0">
              <a:solidFill>
                <a:schemeClr val="accent1">
                  <a:lumMod val="50000"/>
                </a:schemeClr>
              </a:solidFill>
              <a:latin typeface="Calibri" pitchFamily="34" charset="0"/>
              <a:cs typeface="Calibri" pitchFamily="34" charset="0"/>
            </a:endParaRPr>
          </a:p>
          <a:p>
            <a:pPr>
              <a:lnSpc>
                <a:spcPct val="80000"/>
              </a:lnSpc>
              <a:buFont typeface="Wingdings" pitchFamily="2" charset="2"/>
              <a:buChar char="Ø"/>
            </a:pPr>
            <a:endParaRPr lang="hr-HR" sz="1800" dirty="0">
              <a:solidFill>
                <a:schemeClr val="accent1">
                  <a:lumMod val="50000"/>
                </a:schemeClr>
              </a:solidFill>
              <a:latin typeface="+mj-lt"/>
            </a:endParaRPr>
          </a:p>
          <a:p>
            <a:pPr>
              <a:lnSpc>
                <a:spcPct val="80000"/>
              </a:lnSpc>
            </a:pPr>
            <a:r>
              <a:rPr lang="hr-HR" sz="1800" b="1" dirty="0" smtClean="0">
                <a:solidFill>
                  <a:schemeClr val="accent1">
                    <a:lumMod val="50000"/>
                  </a:schemeClr>
                </a:solidFill>
                <a:latin typeface="+mj-lt"/>
              </a:rPr>
              <a:t>Procijenjena vrijednost investicije je </a:t>
            </a:r>
            <a:r>
              <a:rPr lang="hr-HR" sz="1800" b="1" dirty="0">
                <a:solidFill>
                  <a:schemeClr val="accent1">
                    <a:lumMod val="50000"/>
                  </a:schemeClr>
                </a:solidFill>
                <a:latin typeface="+mj-lt"/>
              </a:rPr>
              <a:t>40 </a:t>
            </a:r>
            <a:r>
              <a:rPr lang="hr-HR" sz="1800" b="1" dirty="0" err="1">
                <a:solidFill>
                  <a:schemeClr val="accent1">
                    <a:lumMod val="50000"/>
                  </a:schemeClr>
                </a:solidFill>
                <a:latin typeface="+mj-lt"/>
              </a:rPr>
              <a:t>mil</a:t>
            </a:r>
            <a:r>
              <a:rPr lang="hr-HR" sz="1800" b="1" dirty="0">
                <a:solidFill>
                  <a:schemeClr val="accent1">
                    <a:lumMod val="50000"/>
                  </a:schemeClr>
                </a:solidFill>
                <a:latin typeface="+mj-lt"/>
              </a:rPr>
              <a:t> EUR</a:t>
            </a:r>
          </a:p>
          <a:p>
            <a:pPr marL="0" indent="0">
              <a:buFont typeface="Wingdings 2" pitchFamily="18" charset="2"/>
              <a:buNone/>
            </a:pPr>
            <a:endParaRPr lang="hr-HR" sz="2200" b="1" dirty="0" smtClean="0"/>
          </a:p>
        </p:txBody>
      </p:sp>
      <p:pic>
        <p:nvPicPr>
          <p:cNvPr id="30726" name="Picture 9" descr="grb grada 4x5"/>
          <p:cNvPicPr>
            <a:picLocks noChangeAspect="1" noChangeArrowheads="1"/>
          </p:cNvPicPr>
          <p:nvPr/>
        </p:nvPicPr>
        <p:blipFill>
          <a:blip r:embed="rId3"/>
          <a:srcRect/>
          <a:stretch>
            <a:fillRect/>
          </a:stretch>
        </p:blipFill>
        <p:spPr bwMode="auto">
          <a:xfrm>
            <a:off x="8243888" y="188913"/>
            <a:ext cx="688975" cy="846137"/>
          </a:xfrm>
          <a:prstGeom prst="rect">
            <a:avLst/>
          </a:prstGeom>
          <a:noFill/>
          <a:ln w="9525">
            <a:noFill/>
            <a:miter lim="800000"/>
            <a:headEnd/>
            <a:tailEnd/>
          </a:ln>
        </p:spPr>
      </p:pic>
      <p:pic>
        <p:nvPicPr>
          <p:cNvPr id="30727" name="Picture 2"/>
          <p:cNvPicPr>
            <a:picLocks noChangeAspect="1" noChangeArrowheads="1"/>
          </p:cNvPicPr>
          <p:nvPr/>
        </p:nvPicPr>
        <p:blipFill>
          <a:blip r:embed="rId4" cstate="print"/>
          <a:srcRect/>
          <a:stretch>
            <a:fillRect/>
          </a:stretch>
        </p:blipFill>
        <p:spPr bwMode="auto">
          <a:xfrm>
            <a:off x="250825" y="4437112"/>
            <a:ext cx="3241055" cy="1836689"/>
          </a:xfrm>
          <a:prstGeom prst="rect">
            <a:avLst/>
          </a:prstGeom>
          <a:noFill/>
          <a:ln w="9525">
            <a:noFill/>
            <a:miter lim="800000"/>
            <a:headEnd/>
            <a:tailEnd/>
          </a:ln>
        </p:spPr>
      </p:pic>
      <p:pic>
        <p:nvPicPr>
          <p:cNvPr id="30728" name="Picture 5"/>
          <p:cNvPicPr>
            <a:picLocks noChangeAspect="1" noChangeArrowheads="1"/>
          </p:cNvPicPr>
          <p:nvPr/>
        </p:nvPicPr>
        <p:blipFill>
          <a:blip r:embed="rId5" cstate="print"/>
          <a:srcRect/>
          <a:stretch>
            <a:fillRect/>
          </a:stretch>
        </p:blipFill>
        <p:spPr bwMode="auto">
          <a:xfrm>
            <a:off x="250825" y="2233613"/>
            <a:ext cx="3169047" cy="2057400"/>
          </a:xfrm>
          <a:prstGeom prst="rect">
            <a:avLst/>
          </a:prstGeom>
          <a:noFill/>
          <a:ln w="9525">
            <a:noFill/>
            <a:miter lim="800000"/>
            <a:headEnd/>
            <a:tailEnd/>
          </a:ln>
        </p:spPr>
      </p:pic>
    </p:spTree>
    <p:extLst>
      <p:ext uri="{BB962C8B-B14F-4D97-AF65-F5344CB8AC3E}">
        <p14:creationId xmlns:p14="http://schemas.microsoft.com/office/powerpoint/2010/main" val="30321204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0"/>
              </a:spcBef>
              <a:spcAft>
                <a:spcPct val="0"/>
              </a:spcAft>
              <a:defRPr sz="1200">
                <a:solidFill>
                  <a:schemeClr val="tx1"/>
                </a:solidFill>
                <a:latin typeface="Tahoma" pitchFamily="34" charset="0"/>
              </a:defRPr>
            </a:lvl6pPr>
            <a:lvl7pPr marL="2971800" indent="-228600" eaLnBrk="0" fontAlgn="base" hangingPunct="0">
              <a:spcBef>
                <a:spcPct val="0"/>
              </a:spcBef>
              <a:spcAft>
                <a:spcPct val="0"/>
              </a:spcAft>
              <a:defRPr sz="1200">
                <a:solidFill>
                  <a:schemeClr val="tx1"/>
                </a:solidFill>
                <a:latin typeface="Tahoma" pitchFamily="34" charset="0"/>
              </a:defRPr>
            </a:lvl7pPr>
            <a:lvl8pPr marL="3429000" indent="-228600" eaLnBrk="0" fontAlgn="base" hangingPunct="0">
              <a:spcBef>
                <a:spcPct val="0"/>
              </a:spcBef>
              <a:spcAft>
                <a:spcPct val="0"/>
              </a:spcAft>
              <a:defRPr sz="1200">
                <a:solidFill>
                  <a:schemeClr val="tx1"/>
                </a:solidFill>
                <a:latin typeface="Tahoma" pitchFamily="34" charset="0"/>
              </a:defRPr>
            </a:lvl8pPr>
            <a:lvl9pPr marL="3886200" indent="-228600" eaLnBrk="0" fontAlgn="base" hangingPunct="0">
              <a:spcBef>
                <a:spcPct val="0"/>
              </a:spcBef>
              <a:spcAft>
                <a:spcPct val="0"/>
              </a:spcAft>
              <a:defRPr sz="1200">
                <a:solidFill>
                  <a:schemeClr val="tx1"/>
                </a:solidFill>
                <a:latin typeface="Tahoma" pitchFamily="34" charset="0"/>
              </a:defRPr>
            </a:lvl9pPr>
          </a:lstStyle>
          <a:p>
            <a:pPr eaLnBrk="1" hangingPunct="1"/>
            <a:fld id="{D6C70551-8670-4529-BC77-B986651B9234}" type="slidenum">
              <a:rPr lang="hr-HR" sz="1400" smtClean="0">
                <a:effectLst/>
                <a:latin typeface="Arial" charset="0"/>
              </a:rPr>
              <a:pPr eaLnBrk="1" hangingPunct="1"/>
              <a:t>28</a:t>
            </a:fld>
            <a:endParaRPr lang="hr-HR" sz="1400" smtClean="0">
              <a:effectLst/>
              <a:latin typeface="Arial" charset="0"/>
            </a:endParaRPr>
          </a:p>
        </p:txBody>
      </p:sp>
      <p:sp>
        <p:nvSpPr>
          <p:cNvPr id="98306" name="Rectangle 2"/>
          <p:cNvSpPr>
            <a:spLocks noGrp="1" noChangeArrowheads="1"/>
          </p:cNvSpPr>
          <p:nvPr>
            <p:ph type="title" idx="4294967295"/>
          </p:nvPr>
        </p:nvSpPr>
        <p:spPr>
          <a:xfrm>
            <a:off x="755650" y="404813"/>
            <a:ext cx="7561263" cy="1151979"/>
          </a:xfrm>
        </p:spPr>
        <p:txBody>
          <a:bodyPr/>
          <a:lstStyle/>
          <a:p>
            <a:pPr eaLnBrk="1" hangingPunct="1">
              <a:defRPr/>
            </a:pPr>
            <a:r>
              <a:rPr lang="hr-HR" sz="4000" b="1" u="sng" dirty="0" smtClean="0">
                <a:solidFill>
                  <a:schemeClr val="accent2"/>
                </a:solidFill>
              </a:rPr>
              <a:t>Gradska trgovačka društva</a:t>
            </a:r>
          </a:p>
        </p:txBody>
      </p:sp>
      <p:sp>
        <p:nvSpPr>
          <p:cNvPr id="98307" name="Rectangle 3"/>
          <p:cNvSpPr>
            <a:spLocks noGrp="1" noChangeArrowheads="1"/>
          </p:cNvSpPr>
          <p:nvPr>
            <p:ph type="body" idx="4294967295"/>
          </p:nvPr>
        </p:nvSpPr>
        <p:spPr>
          <a:xfrm>
            <a:off x="395536" y="1628800"/>
            <a:ext cx="7991475" cy="720080"/>
          </a:xfrm>
        </p:spPr>
        <p:txBody>
          <a:bodyPr>
            <a:normAutofit/>
          </a:bodyPr>
          <a:lstStyle/>
          <a:p>
            <a:pPr marL="457200" lvl="1" indent="0">
              <a:lnSpc>
                <a:spcPct val="80000"/>
              </a:lnSpc>
              <a:buClr>
                <a:schemeClr val="hlink"/>
              </a:buClr>
              <a:buSzPct val="120000"/>
              <a:buNone/>
              <a:defRPr/>
            </a:pPr>
            <a:r>
              <a:rPr lang="hr-HR" sz="2000" dirty="0">
                <a:solidFill>
                  <a:schemeClr val="accent1">
                    <a:lumMod val="50000"/>
                  </a:schemeClr>
                </a:solidFill>
                <a:latin typeface="+mj-lt"/>
              </a:rPr>
              <a:t>Osnovna funkcija gradskih trgovačkih društava je </a:t>
            </a:r>
            <a:r>
              <a:rPr lang="hr-HR" sz="2000" dirty="0" smtClean="0">
                <a:solidFill>
                  <a:schemeClr val="accent1">
                    <a:lumMod val="50000"/>
                  </a:schemeClr>
                </a:solidFill>
                <a:latin typeface="+mj-lt"/>
              </a:rPr>
              <a:t>pružanje </a:t>
            </a:r>
            <a:r>
              <a:rPr lang="hr-HR" sz="2000" dirty="0">
                <a:solidFill>
                  <a:schemeClr val="accent1">
                    <a:lumMod val="50000"/>
                  </a:schemeClr>
                </a:solidFill>
                <a:latin typeface="+mj-lt"/>
              </a:rPr>
              <a:t>vitalnih javnih usluga od interesa za fizičke i pravne osobe, </a:t>
            </a:r>
            <a:r>
              <a:rPr lang="hr-HR" sz="2000" dirty="0" smtClean="0">
                <a:solidFill>
                  <a:schemeClr val="accent1">
                    <a:lumMod val="50000"/>
                  </a:schemeClr>
                </a:solidFill>
                <a:latin typeface="+mj-lt"/>
              </a:rPr>
              <a:t>trajno </a:t>
            </a:r>
            <a:r>
              <a:rPr lang="hr-HR" sz="2000" dirty="0">
                <a:solidFill>
                  <a:schemeClr val="accent1">
                    <a:lumMod val="50000"/>
                  </a:schemeClr>
                </a:solidFill>
                <a:latin typeface="+mj-lt"/>
              </a:rPr>
              <a:t>i kvalitetno </a:t>
            </a:r>
          </a:p>
        </p:txBody>
      </p:sp>
      <p:pic>
        <p:nvPicPr>
          <p:cNvPr id="38917" name="Picture 5" descr="grb grada 4x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188913"/>
            <a:ext cx="6889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23528" y="2276872"/>
            <a:ext cx="7632848" cy="5201424"/>
          </a:xfrm>
          <a:prstGeom prst="rect">
            <a:avLst/>
          </a:prstGeom>
        </p:spPr>
        <p:txBody>
          <a:bodyPr wrap="square">
            <a:spAutoFit/>
          </a:bodyPr>
          <a:lstStyle/>
          <a:p>
            <a:pPr algn="just">
              <a:defRPr/>
            </a:pPr>
            <a:endParaRPr lang="hr-HR" b="1" dirty="0" smtClean="0">
              <a:solidFill>
                <a:schemeClr val="accent1"/>
              </a:solidFill>
            </a:endParaRPr>
          </a:p>
          <a:p>
            <a:pPr algn="just">
              <a:defRPr/>
            </a:pPr>
            <a:r>
              <a:rPr lang="hr-HR" b="1" dirty="0" smtClean="0">
                <a:solidFill>
                  <a:schemeClr val="accent1"/>
                </a:solidFill>
              </a:rPr>
              <a:t>Zagrebački holding d.o.o. – Rezultati poslovanja u razdoblju siječanj-prosinac 2012. (u 000 kn)</a:t>
            </a:r>
            <a:endParaRPr lang="hr-HR" b="1" dirty="0">
              <a:solidFill>
                <a:schemeClr val="accent1"/>
              </a:solidFill>
            </a:endParaRPr>
          </a:p>
          <a:p>
            <a:pPr algn="just">
              <a:defRPr/>
            </a:pPr>
            <a:r>
              <a:rPr lang="hr-HR" sz="2400" dirty="0" smtClean="0">
                <a:solidFill>
                  <a:schemeClr val="accent1">
                    <a:lumMod val="50000"/>
                  </a:schemeClr>
                </a:solidFill>
                <a:latin typeface="+mj-lt"/>
              </a:rPr>
              <a:t>   </a:t>
            </a:r>
            <a:r>
              <a:rPr lang="hr-HR" sz="2000" dirty="0" smtClean="0">
                <a:solidFill>
                  <a:schemeClr val="accent1">
                    <a:lumMod val="50000"/>
                  </a:schemeClr>
                </a:solidFill>
                <a:latin typeface="+mj-lt"/>
              </a:rPr>
              <a:t>Ukupni </a:t>
            </a:r>
            <a:r>
              <a:rPr lang="hr-HR" sz="2000" dirty="0">
                <a:solidFill>
                  <a:schemeClr val="accent1">
                    <a:lumMod val="50000"/>
                  </a:schemeClr>
                </a:solidFill>
                <a:latin typeface="+mj-lt"/>
              </a:rPr>
              <a:t>prihodi			</a:t>
            </a:r>
            <a:r>
              <a:rPr lang="hr-HR" sz="2000" dirty="0" smtClean="0">
                <a:solidFill>
                  <a:schemeClr val="accent1">
                    <a:lumMod val="50000"/>
                  </a:schemeClr>
                </a:solidFill>
                <a:latin typeface="+mj-lt"/>
              </a:rPr>
              <a:t>3.848.269 </a:t>
            </a:r>
            <a:r>
              <a:rPr lang="hr-HR" sz="2000" dirty="0">
                <a:solidFill>
                  <a:schemeClr val="accent1">
                    <a:lumMod val="50000"/>
                  </a:schemeClr>
                </a:solidFill>
                <a:latin typeface="+mj-lt"/>
              </a:rPr>
              <a:t>kuna </a:t>
            </a:r>
          </a:p>
          <a:p>
            <a:pPr algn="just">
              <a:defRPr/>
            </a:pPr>
            <a:r>
              <a:rPr lang="hr-HR" sz="2000" dirty="0">
                <a:solidFill>
                  <a:schemeClr val="accent1">
                    <a:lumMod val="50000"/>
                  </a:schemeClr>
                </a:solidFill>
                <a:latin typeface="+mj-lt"/>
              </a:rPr>
              <a:t>    Ukupni rashodi			</a:t>
            </a:r>
            <a:r>
              <a:rPr lang="hr-HR" sz="2000" dirty="0" smtClean="0">
                <a:solidFill>
                  <a:schemeClr val="accent1">
                    <a:lumMod val="50000"/>
                  </a:schemeClr>
                </a:solidFill>
                <a:latin typeface="+mj-lt"/>
              </a:rPr>
              <a:t>4.205.983 </a:t>
            </a:r>
            <a:r>
              <a:rPr lang="hr-HR" sz="2000" dirty="0">
                <a:solidFill>
                  <a:schemeClr val="accent1">
                    <a:lumMod val="50000"/>
                  </a:schemeClr>
                </a:solidFill>
                <a:latin typeface="+mj-lt"/>
              </a:rPr>
              <a:t>kuna </a:t>
            </a:r>
          </a:p>
          <a:p>
            <a:pPr algn="just">
              <a:defRPr/>
            </a:pPr>
            <a:r>
              <a:rPr lang="hr-HR" sz="2000" dirty="0">
                <a:solidFill>
                  <a:schemeClr val="accent1">
                    <a:lumMod val="50000"/>
                  </a:schemeClr>
                </a:solidFill>
                <a:latin typeface="+mj-lt"/>
              </a:rPr>
              <a:t>    Gubitak razdoblja    	   	    </a:t>
            </a:r>
            <a:r>
              <a:rPr lang="hr-HR" sz="2000" dirty="0" smtClean="0">
                <a:solidFill>
                  <a:schemeClr val="accent1">
                    <a:lumMod val="50000"/>
                  </a:schemeClr>
                </a:solidFill>
                <a:latin typeface="+mj-lt"/>
              </a:rPr>
              <a:t>359.174 </a:t>
            </a:r>
            <a:r>
              <a:rPr lang="hr-HR" sz="2000" dirty="0">
                <a:solidFill>
                  <a:schemeClr val="accent1">
                    <a:lumMod val="50000"/>
                  </a:schemeClr>
                </a:solidFill>
                <a:latin typeface="+mj-lt"/>
              </a:rPr>
              <a:t>kuna </a:t>
            </a:r>
          </a:p>
          <a:p>
            <a:pPr algn="just">
              <a:defRPr/>
            </a:pPr>
            <a:r>
              <a:rPr lang="hr-HR" sz="2000" dirty="0">
                <a:solidFill>
                  <a:schemeClr val="accent1">
                    <a:lumMod val="50000"/>
                  </a:schemeClr>
                </a:solidFill>
                <a:latin typeface="+mj-lt"/>
              </a:rPr>
              <a:t>  </a:t>
            </a:r>
            <a:endParaRPr lang="hr-HR" sz="2000" dirty="0" smtClean="0">
              <a:solidFill>
                <a:schemeClr val="accent1">
                  <a:lumMod val="50000"/>
                </a:schemeClr>
              </a:solidFill>
              <a:latin typeface="+mj-lt"/>
            </a:endParaRPr>
          </a:p>
          <a:p>
            <a:pPr algn="just">
              <a:defRPr/>
            </a:pPr>
            <a:endParaRPr lang="hr-HR" sz="2000" dirty="0">
              <a:solidFill>
                <a:schemeClr val="accent1">
                  <a:lumMod val="50000"/>
                </a:schemeClr>
              </a:solidFill>
              <a:latin typeface="+mj-lt"/>
            </a:endParaRPr>
          </a:p>
          <a:p>
            <a:pPr algn="just">
              <a:defRPr/>
            </a:pPr>
            <a:r>
              <a:rPr lang="hr-HR" b="1" dirty="0">
                <a:solidFill>
                  <a:schemeClr val="accent1"/>
                </a:solidFill>
              </a:rPr>
              <a:t>Grupa Zagrebački holding. – Rezultati poslovanja u razdoblju </a:t>
            </a:r>
            <a:r>
              <a:rPr lang="hr-HR" b="1" dirty="0" smtClean="0">
                <a:solidFill>
                  <a:schemeClr val="accent1"/>
                </a:solidFill>
              </a:rPr>
              <a:t>siječanj - prosinac </a:t>
            </a:r>
            <a:r>
              <a:rPr lang="hr-HR" b="1" dirty="0">
                <a:solidFill>
                  <a:schemeClr val="accent1"/>
                </a:solidFill>
              </a:rPr>
              <a:t>2012</a:t>
            </a:r>
            <a:r>
              <a:rPr lang="hr-HR" b="1" dirty="0" smtClean="0">
                <a:solidFill>
                  <a:schemeClr val="accent1"/>
                </a:solidFill>
              </a:rPr>
              <a:t>. </a:t>
            </a:r>
            <a:r>
              <a:rPr lang="hr-HR" b="1" dirty="0">
                <a:solidFill>
                  <a:schemeClr val="accent1"/>
                </a:solidFill>
              </a:rPr>
              <a:t>(u 000 kn)</a:t>
            </a:r>
            <a:endParaRPr lang="hr-HR" b="1" dirty="0" smtClean="0">
              <a:solidFill>
                <a:schemeClr val="accent1"/>
              </a:solidFill>
            </a:endParaRPr>
          </a:p>
          <a:p>
            <a:pPr algn="just">
              <a:defRPr/>
            </a:pPr>
            <a:endParaRPr lang="hr-HR" b="1" dirty="0">
              <a:solidFill>
                <a:schemeClr val="accent1"/>
              </a:solidFill>
            </a:endParaRPr>
          </a:p>
          <a:p>
            <a:pPr algn="just">
              <a:defRPr/>
            </a:pPr>
            <a:r>
              <a:rPr lang="hr-HR" sz="2000" dirty="0" smtClean="0">
                <a:solidFill>
                  <a:schemeClr val="accent1">
                    <a:lumMod val="50000"/>
                  </a:schemeClr>
                </a:solidFill>
                <a:latin typeface="+mj-lt"/>
              </a:rPr>
              <a:t>    Ukupni </a:t>
            </a:r>
            <a:r>
              <a:rPr lang="hr-HR" sz="2000" dirty="0">
                <a:solidFill>
                  <a:schemeClr val="accent1">
                    <a:lumMod val="50000"/>
                  </a:schemeClr>
                </a:solidFill>
                <a:latin typeface="+mj-lt"/>
              </a:rPr>
              <a:t>prihodi		</a:t>
            </a:r>
            <a:r>
              <a:rPr lang="hr-HR" sz="2000" dirty="0" smtClean="0">
                <a:solidFill>
                  <a:schemeClr val="accent1">
                    <a:lumMod val="50000"/>
                  </a:schemeClr>
                </a:solidFill>
                <a:latin typeface="+mj-lt"/>
              </a:rPr>
              <a:t>	5.618.733 </a:t>
            </a:r>
            <a:r>
              <a:rPr lang="hr-HR" sz="2000" dirty="0">
                <a:solidFill>
                  <a:schemeClr val="accent1">
                    <a:lumMod val="50000"/>
                  </a:schemeClr>
                </a:solidFill>
                <a:latin typeface="+mj-lt"/>
              </a:rPr>
              <a:t>kuna </a:t>
            </a:r>
          </a:p>
          <a:p>
            <a:pPr algn="just">
              <a:defRPr/>
            </a:pPr>
            <a:r>
              <a:rPr lang="hr-HR" sz="2000" dirty="0">
                <a:solidFill>
                  <a:schemeClr val="accent1">
                    <a:lumMod val="50000"/>
                  </a:schemeClr>
                </a:solidFill>
                <a:latin typeface="+mj-lt"/>
              </a:rPr>
              <a:t>    Ukupni rashodi			</a:t>
            </a:r>
            <a:r>
              <a:rPr lang="hr-HR" sz="2000" dirty="0" smtClean="0">
                <a:solidFill>
                  <a:schemeClr val="accent1">
                    <a:lumMod val="50000"/>
                  </a:schemeClr>
                </a:solidFill>
                <a:latin typeface="+mj-lt"/>
              </a:rPr>
              <a:t>5.954.729 </a:t>
            </a:r>
            <a:r>
              <a:rPr lang="hr-HR" sz="2000" dirty="0">
                <a:solidFill>
                  <a:schemeClr val="accent1">
                    <a:lumMod val="50000"/>
                  </a:schemeClr>
                </a:solidFill>
                <a:latin typeface="+mj-lt"/>
              </a:rPr>
              <a:t>kuna </a:t>
            </a:r>
          </a:p>
          <a:p>
            <a:pPr algn="just">
              <a:defRPr/>
            </a:pPr>
            <a:r>
              <a:rPr lang="hr-HR" sz="2000" dirty="0">
                <a:solidFill>
                  <a:schemeClr val="accent1">
                    <a:lumMod val="50000"/>
                  </a:schemeClr>
                </a:solidFill>
                <a:latin typeface="+mj-lt"/>
              </a:rPr>
              <a:t>    Gubitak razdoblja    	   	   </a:t>
            </a:r>
            <a:r>
              <a:rPr lang="hr-HR" sz="2000" dirty="0" smtClean="0">
                <a:solidFill>
                  <a:schemeClr val="accent1">
                    <a:lumMod val="50000"/>
                  </a:schemeClr>
                </a:solidFill>
                <a:latin typeface="+mj-lt"/>
              </a:rPr>
              <a:t>344.941 </a:t>
            </a:r>
            <a:r>
              <a:rPr lang="hr-HR" sz="2000" dirty="0">
                <a:solidFill>
                  <a:schemeClr val="accent1">
                    <a:lumMod val="50000"/>
                  </a:schemeClr>
                </a:solidFill>
                <a:latin typeface="+mj-lt"/>
              </a:rPr>
              <a:t>kuna </a:t>
            </a:r>
          </a:p>
          <a:p>
            <a:pPr algn="just">
              <a:defRPr/>
            </a:pPr>
            <a:endParaRPr lang="hr-HR" sz="2000" dirty="0">
              <a:solidFill>
                <a:schemeClr val="accent1">
                  <a:lumMod val="50000"/>
                </a:schemeClr>
              </a:solidFill>
              <a:latin typeface="+mj-lt"/>
            </a:endParaRPr>
          </a:p>
          <a:p>
            <a:pPr algn="just">
              <a:defRPr/>
            </a:pPr>
            <a:endParaRPr lang="hr-HR" sz="2000" dirty="0" smtClean="0">
              <a:solidFill>
                <a:schemeClr val="accent1">
                  <a:lumMod val="50000"/>
                </a:schemeClr>
              </a:solidFill>
              <a:latin typeface="+mj-lt"/>
            </a:endParaRPr>
          </a:p>
          <a:p>
            <a:pPr algn="just">
              <a:defRPr/>
            </a:pPr>
            <a:endParaRPr lang="hr-HR" sz="2000" dirty="0">
              <a:solidFill>
                <a:schemeClr val="accent1">
                  <a:lumMod val="50000"/>
                </a:schemeClr>
              </a:solidFill>
              <a:latin typeface="+mj-lt"/>
            </a:endParaRPr>
          </a:p>
        </p:txBody>
      </p:sp>
    </p:spTree>
    <p:extLst>
      <p:ext uri="{BB962C8B-B14F-4D97-AF65-F5344CB8AC3E}">
        <p14:creationId xmlns:p14="http://schemas.microsoft.com/office/powerpoint/2010/main" val="869094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0"/>
              </a:spcBef>
              <a:spcAft>
                <a:spcPct val="0"/>
              </a:spcAft>
              <a:defRPr sz="1200">
                <a:solidFill>
                  <a:schemeClr val="tx1"/>
                </a:solidFill>
                <a:latin typeface="Tahoma" pitchFamily="34" charset="0"/>
              </a:defRPr>
            </a:lvl6pPr>
            <a:lvl7pPr marL="2971800" indent="-228600" eaLnBrk="0" fontAlgn="base" hangingPunct="0">
              <a:spcBef>
                <a:spcPct val="0"/>
              </a:spcBef>
              <a:spcAft>
                <a:spcPct val="0"/>
              </a:spcAft>
              <a:defRPr sz="1200">
                <a:solidFill>
                  <a:schemeClr val="tx1"/>
                </a:solidFill>
                <a:latin typeface="Tahoma" pitchFamily="34" charset="0"/>
              </a:defRPr>
            </a:lvl7pPr>
            <a:lvl8pPr marL="3429000" indent="-228600" eaLnBrk="0" fontAlgn="base" hangingPunct="0">
              <a:spcBef>
                <a:spcPct val="0"/>
              </a:spcBef>
              <a:spcAft>
                <a:spcPct val="0"/>
              </a:spcAft>
              <a:defRPr sz="1200">
                <a:solidFill>
                  <a:schemeClr val="tx1"/>
                </a:solidFill>
                <a:latin typeface="Tahoma" pitchFamily="34" charset="0"/>
              </a:defRPr>
            </a:lvl8pPr>
            <a:lvl9pPr marL="3886200" indent="-228600" eaLnBrk="0" fontAlgn="base" hangingPunct="0">
              <a:spcBef>
                <a:spcPct val="0"/>
              </a:spcBef>
              <a:spcAft>
                <a:spcPct val="0"/>
              </a:spcAft>
              <a:defRPr sz="1200">
                <a:solidFill>
                  <a:schemeClr val="tx1"/>
                </a:solidFill>
                <a:latin typeface="Tahoma" pitchFamily="34" charset="0"/>
              </a:defRPr>
            </a:lvl9pPr>
          </a:lstStyle>
          <a:p>
            <a:pPr algn="r" eaLnBrk="1" hangingPunct="1"/>
            <a:fld id="{85EC1A91-F1FF-4120-BA35-BDC66EE00A1D}" type="slidenum">
              <a:rPr lang="hr-HR" sz="1400">
                <a:latin typeface="Arial" charset="0"/>
              </a:rPr>
              <a:pPr algn="r" eaLnBrk="1" hangingPunct="1"/>
              <a:t>29</a:t>
            </a:fld>
            <a:endParaRPr lang="hr-HR" sz="1400">
              <a:latin typeface="Arial" charset="0"/>
            </a:endParaRPr>
          </a:p>
        </p:txBody>
      </p:sp>
      <p:sp>
        <p:nvSpPr>
          <p:cNvPr id="39939" name="AutoShape 2"/>
          <p:cNvSpPr>
            <a:spLocks noChangeArrowheads="1"/>
          </p:cNvSpPr>
          <p:nvPr/>
        </p:nvSpPr>
        <p:spPr bwMode="auto">
          <a:xfrm rot="10800000">
            <a:off x="3284538" y="452438"/>
            <a:ext cx="863600" cy="5048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8041 h 21600"/>
              <a:gd name="T20" fmla="*/ 19482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877" y="0"/>
                </a:moveTo>
                <a:lnTo>
                  <a:pt x="14154" y="7386"/>
                </a:lnTo>
                <a:lnTo>
                  <a:pt x="16272" y="7386"/>
                </a:lnTo>
                <a:lnTo>
                  <a:pt x="16272" y="18041"/>
                </a:lnTo>
                <a:lnTo>
                  <a:pt x="0" y="18041"/>
                </a:lnTo>
                <a:lnTo>
                  <a:pt x="0" y="21600"/>
                </a:lnTo>
                <a:lnTo>
                  <a:pt x="19482" y="21600"/>
                </a:lnTo>
                <a:lnTo>
                  <a:pt x="19482" y="7386"/>
                </a:lnTo>
                <a:lnTo>
                  <a:pt x="21600" y="7386"/>
                </a:lnTo>
                <a:lnTo>
                  <a:pt x="17877" y="0"/>
                </a:lnTo>
                <a:close/>
              </a:path>
            </a:pathLst>
          </a:custGeom>
          <a:solidFill>
            <a:srgbClr val="FFFF99"/>
          </a:solidFill>
          <a:ln w="9525">
            <a:solidFill>
              <a:srgbClr val="0000FF"/>
            </a:solidFill>
            <a:miter lim="800000"/>
            <a:headEnd/>
            <a:tailEnd/>
          </a:ln>
        </p:spPr>
        <p:txBody>
          <a:bodyPr wrap="none" anchor="ctr"/>
          <a:lstStyle/>
          <a:p>
            <a:endParaRPr lang="hr-HR"/>
          </a:p>
        </p:txBody>
      </p:sp>
      <p:sp>
        <p:nvSpPr>
          <p:cNvPr id="39940" name="AutoShape 3"/>
          <p:cNvSpPr>
            <a:spLocks noChangeArrowheads="1"/>
          </p:cNvSpPr>
          <p:nvPr/>
        </p:nvSpPr>
        <p:spPr bwMode="auto">
          <a:xfrm rot="-5400000">
            <a:off x="3121819" y="2534444"/>
            <a:ext cx="996950" cy="360362"/>
          </a:xfrm>
          <a:prstGeom prst="leftArrow">
            <a:avLst>
              <a:gd name="adj1" fmla="val 43815"/>
              <a:gd name="adj2" fmla="val 66512"/>
            </a:avLst>
          </a:prstGeom>
          <a:solidFill>
            <a:srgbClr val="FFFF99"/>
          </a:solidFill>
          <a:ln w="9525">
            <a:solidFill>
              <a:srgbClr val="0000FF"/>
            </a:solidFill>
            <a:miter lim="800000"/>
            <a:headEnd/>
            <a:tailEnd/>
          </a:ln>
        </p:spPr>
        <p:txBody>
          <a:bodyPr wrap="none" anchor="ctr"/>
          <a:lstStyle/>
          <a:p>
            <a:endParaRPr lang="sr-Latn-CS" sz="1800">
              <a:solidFill>
                <a:schemeClr val="tx2"/>
              </a:solidFill>
              <a:latin typeface="Arial" charset="0"/>
            </a:endParaRPr>
          </a:p>
        </p:txBody>
      </p:sp>
      <p:sp>
        <p:nvSpPr>
          <p:cNvPr id="39941" name="AutoShape 4"/>
          <p:cNvSpPr>
            <a:spLocks noChangeArrowheads="1"/>
          </p:cNvSpPr>
          <p:nvPr/>
        </p:nvSpPr>
        <p:spPr bwMode="auto">
          <a:xfrm rot="10800000" flipH="1">
            <a:off x="4700588" y="452438"/>
            <a:ext cx="877887" cy="5048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8198 h 21600"/>
              <a:gd name="T20" fmla="*/ 19405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877" y="0"/>
                </a:moveTo>
                <a:lnTo>
                  <a:pt x="14154" y="8201"/>
                </a:lnTo>
                <a:lnTo>
                  <a:pt x="16349" y="8201"/>
                </a:lnTo>
                <a:lnTo>
                  <a:pt x="16349" y="18198"/>
                </a:lnTo>
                <a:lnTo>
                  <a:pt x="0" y="18198"/>
                </a:lnTo>
                <a:lnTo>
                  <a:pt x="0" y="21600"/>
                </a:lnTo>
                <a:lnTo>
                  <a:pt x="19405" y="21600"/>
                </a:lnTo>
                <a:lnTo>
                  <a:pt x="19405" y="8201"/>
                </a:lnTo>
                <a:lnTo>
                  <a:pt x="21600" y="8201"/>
                </a:lnTo>
                <a:lnTo>
                  <a:pt x="17877" y="0"/>
                </a:lnTo>
                <a:close/>
              </a:path>
            </a:pathLst>
          </a:custGeom>
          <a:solidFill>
            <a:srgbClr val="FFFF99"/>
          </a:solidFill>
          <a:ln w="9525">
            <a:solidFill>
              <a:srgbClr val="0000FF"/>
            </a:solidFill>
            <a:miter lim="800000"/>
            <a:headEnd/>
            <a:tailEnd/>
          </a:ln>
        </p:spPr>
        <p:txBody>
          <a:bodyPr wrap="none" anchor="ctr"/>
          <a:lstStyle/>
          <a:p>
            <a:endParaRPr lang="hr-HR"/>
          </a:p>
        </p:txBody>
      </p:sp>
      <p:sp>
        <p:nvSpPr>
          <p:cNvPr id="39942" name="AutoShape 5"/>
          <p:cNvSpPr>
            <a:spLocks noChangeArrowheads="1"/>
          </p:cNvSpPr>
          <p:nvPr/>
        </p:nvSpPr>
        <p:spPr bwMode="auto">
          <a:xfrm rot="-5400000">
            <a:off x="1519238" y="2363787"/>
            <a:ext cx="661988" cy="385763"/>
          </a:xfrm>
          <a:prstGeom prst="leftArrow">
            <a:avLst>
              <a:gd name="adj1" fmla="val 41176"/>
              <a:gd name="adj2" fmla="val 42901"/>
            </a:avLst>
          </a:prstGeom>
          <a:solidFill>
            <a:srgbClr val="3366FF"/>
          </a:solidFill>
          <a:ln w="9525">
            <a:solidFill>
              <a:srgbClr val="0000FF"/>
            </a:solidFill>
            <a:miter lim="800000"/>
            <a:headEnd/>
            <a:tailEnd/>
          </a:ln>
        </p:spPr>
        <p:txBody>
          <a:bodyPr wrap="none" anchor="ctr"/>
          <a:lstStyle/>
          <a:p>
            <a:endParaRPr lang="sr-Latn-CS" sz="1800">
              <a:solidFill>
                <a:schemeClr val="tx2"/>
              </a:solidFill>
              <a:latin typeface="Arial" charset="0"/>
            </a:endParaRPr>
          </a:p>
        </p:txBody>
      </p:sp>
      <p:sp>
        <p:nvSpPr>
          <p:cNvPr id="275462" name="Text Box 6"/>
          <p:cNvSpPr txBox="1">
            <a:spLocks noChangeArrowheads="1"/>
          </p:cNvSpPr>
          <p:nvPr/>
        </p:nvSpPr>
        <p:spPr bwMode="auto">
          <a:xfrm>
            <a:off x="184150" y="2895600"/>
            <a:ext cx="2881313" cy="3524042"/>
          </a:xfrm>
          <a:prstGeom prst="rect">
            <a:avLst/>
          </a:prstGeom>
          <a:solidFill>
            <a:srgbClr val="3399FF"/>
          </a:solidFill>
          <a:ln w="9525">
            <a:noFill/>
            <a:miter lim="800000"/>
            <a:headEnd/>
            <a:tailEnd/>
          </a:ln>
          <a:effectLst/>
        </p:spPr>
        <p:txBody>
          <a:bodyPr>
            <a:spAutoFit/>
          </a:bodyPr>
          <a:lstStyle/>
          <a:p>
            <a:pPr marL="274638" indent="-274638" algn="ctr">
              <a:spcBef>
                <a:spcPct val="50000"/>
              </a:spcBef>
              <a:defRPr/>
            </a:pPr>
            <a:r>
              <a:rPr lang="hr-HR" sz="1400" b="1" u="sng" dirty="0">
                <a:solidFill>
                  <a:srgbClr val="FFFF00"/>
                </a:solidFill>
                <a:effectLst>
                  <a:outerShdw blurRad="38100" dist="38100" dir="2700000" algn="tl">
                    <a:srgbClr val="000000"/>
                  </a:outerShdw>
                </a:effectLst>
                <a:latin typeface="Arial" charset="0"/>
              </a:rPr>
              <a:t>Podružnice Holdinga:</a:t>
            </a:r>
          </a:p>
          <a:p>
            <a:pPr marL="274638" indent="-274638">
              <a:buFontTx/>
              <a:buAutoNum type="arabicPeriod"/>
              <a:defRPr/>
            </a:pPr>
            <a:r>
              <a:rPr lang="hr-HR" sz="1100" b="1" dirty="0">
                <a:solidFill>
                  <a:schemeClr val="bg1"/>
                </a:solidFill>
                <a:effectLst>
                  <a:outerShdw blurRad="38100" dist="38100" dir="2700000" algn="tl">
                    <a:srgbClr val="000000"/>
                  </a:outerShdw>
                </a:effectLst>
                <a:latin typeface="+mj-lt"/>
              </a:rPr>
              <a:t>AGM</a:t>
            </a:r>
            <a:endParaRPr lang="hr-HR" sz="1100" dirty="0">
              <a:latin typeface="+mj-lt"/>
            </a:endParaRPr>
          </a:p>
          <a:p>
            <a:pPr marL="274638" indent="-274638">
              <a:buFontTx/>
              <a:buAutoNum type="arabicPeriod"/>
              <a:defRPr/>
            </a:pPr>
            <a:r>
              <a:rPr lang="hr-HR" sz="1100" b="1" dirty="0">
                <a:solidFill>
                  <a:schemeClr val="bg1"/>
                </a:solidFill>
                <a:effectLst>
                  <a:outerShdw blurRad="38100" dist="38100" dir="2700000" algn="tl">
                    <a:srgbClr val="000000"/>
                  </a:outerShdw>
                </a:effectLst>
                <a:latin typeface="+mj-lt"/>
              </a:rPr>
              <a:t>Autobusni kolodvor </a:t>
            </a:r>
          </a:p>
          <a:p>
            <a:pPr marL="274638" indent="-274638">
              <a:buFontTx/>
              <a:buAutoNum type="arabicPeriod"/>
              <a:defRPr/>
            </a:pPr>
            <a:r>
              <a:rPr lang="hr-HR" sz="1100" b="1" dirty="0">
                <a:solidFill>
                  <a:schemeClr val="bg1"/>
                </a:solidFill>
                <a:effectLst>
                  <a:outerShdw blurRad="38100" dist="38100" dir="2700000" algn="tl">
                    <a:srgbClr val="000000"/>
                  </a:outerShdw>
                </a:effectLst>
                <a:latin typeface="+mj-lt"/>
              </a:rPr>
              <a:t>Čistoća</a:t>
            </a:r>
          </a:p>
          <a:p>
            <a:pPr marL="274638" indent="-274638">
              <a:buFontTx/>
              <a:buAutoNum type="arabicPeriod"/>
              <a:defRPr/>
            </a:pPr>
            <a:r>
              <a:rPr lang="hr-HR" sz="1100" b="1" dirty="0">
                <a:solidFill>
                  <a:schemeClr val="bg1"/>
                </a:solidFill>
                <a:effectLst>
                  <a:outerShdw blurRad="38100" dist="38100" dir="2700000" algn="tl">
                    <a:srgbClr val="000000"/>
                  </a:outerShdw>
                </a:effectLst>
                <a:latin typeface="+mj-lt"/>
              </a:rPr>
              <a:t>Gradska groblja</a:t>
            </a:r>
          </a:p>
          <a:p>
            <a:pPr marL="274638" indent="-274638">
              <a:buFontTx/>
              <a:buAutoNum type="arabicPeriod"/>
              <a:defRPr/>
            </a:pPr>
            <a:r>
              <a:rPr lang="hr-HR" sz="1100" b="1" dirty="0">
                <a:solidFill>
                  <a:schemeClr val="bg1"/>
                </a:solidFill>
                <a:effectLst>
                  <a:outerShdw blurRad="38100" dist="38100" dir="2700000" algn="tl">
                    <a:srgbClr val="000000"/>
                  </a:outerShdw>
                </a:effectLst>
                <a:latin typeface="+mj-lt"/>
              </a:rPr>
              <a:t>Gradsko stambeno </a:t>
            </a:r>
            <a:r>
              <a:rPr lang="hr-HR" sz="1100" b="1" dirty="0" err="1">
                <a:solidFill>
                  <a:schemeClr val="bg1"/>
                </a:solidFill>
                <a:effectLst>
                  <a:outerShdw blurRad="38100" dist="38100" dir="2700000" algn="tl">
                    <a:srgbClr val="000000"/>
                  </a:outerShdw>
                </a:effectLst>
                <a:latin typeface="+mj-lt"/>
              </a:rPr>
              <a:t>komunalo</a:t>
            </a:r>
            <a:r>
              <a:rPr lang="hr-HR" sz="1100" b="1" dirty="0">
                <a:solidFill>
                  <a:schemeClr val="bg1"/>
                </a:solidFill>
                <a:effectLst>
                  <a:outerShdw blurRad="38100" dist="38100" dir="2700000" algn="tl">
                    <a:srgbClr val="000000"/>
                  </a:outerShdw>
                </a:effectLst>
                <a:latin typeface="+mj-lt"/>
              </a:rPr>
              <a:t> gospodarstvo</a:t>
            </a:r>
          </a:p>
          <a:p>
            <a:pPr marL="274638" indent="-274638">
              <a:buFontTx/>
              <a:buAutoNum type="arabicPeriod"/>
              <a:defRPr/>
            </a:pPr>
            <a:r>
              <a:rPr lang="hr-HR" sz="1100" b="1" dirty="0">
                <a:solidFill>
                  <a:schemeClr val="bg1"/>
                </a:solidFill>
                <a:effectLst>
                  <a:outerShdw blurRad="38100" dist="38100" dir="2700000" algn="tl">
                    <a:srgbClr val="000000"/>
                  </a:outerShdw>
                </a:effectLst>
                <a:latin typeface="+mj-lt"/>
              </a:rPr>
              <a:t>Robni terminali Zagreb</a:t>
            </a:r>
          </a:p>
          <a:p>
            <a:pPr marL="274638" indent="-274638">
              <a:buFontTx/>
              <a:buAutoNum type="arabicPeriod"/>
              <a:defRPr/>
            </a:pPr>
            <a:r>
              <a:rPr lang="hr-HR" sz="1100" b="1" dirty="0">
                <a:solidFill>
                  <a:schemeClr val="bg1"/>
                </a:solidFill>
                <a:effectLst>
                  <a:outerShdw blurRad="38100" dist="38100" dir="2700000" algn="tl">
                    <a:srgbClr val="000000"/>
                  </a:outerShdw>
                </a:effectLst>
                <a:latin typeface="+mj-lt"/>
              </a:rPr>
              <a:t>Stanogradnja</a:t>
            </a:r>
          </a:p>
          <a:p>
            <a:pPr marL="274638" indent="-274638">
              <a:buFontTx/>
              <a:buAutoNum type="arabicPeriod"/>
              <a:defRPr/>
            </a:pPr>
            <a:r>
              <a:rPr lang="hr-HR" sz="1100" b="1" dirty="0">
                <a:solidFill>
                  <a:schemeClr val="bg1"/>
                </a:solidFill>
                <a:effectLst>
                  <a:outerShdw blurRad="38100" dist="38100" dir="2700000" algn="tl">
                    <a:srgbClr val="000000"/>
                  </a:outerShdw>
                </a:effectLst>
                <a:latin typeface="+mj-lt"/>
              </a:rPr>
              <a:t>Tržnice Zagreb</a:t>
            </a:r>
          </a:p>
          <a:p>
            <a:pPr marL="274638" indent="-274638">
              <a:buFontTx/>
              <a:buAutoNum type="arabicPeriod"/>
              <a:defRPr/>
            </a:pPr>
            <a:r>
              <a:rPr lang="hr-HR" sz="1100" b="1" dirty="0">
                <a:solidFill>
                  <a:schemeClr val="bg1"/>
                </a:solidFill>
                <a:effectLst>
                  <a:outerShdw blurRad="38100" dist="38100" dir="2700000" algn="tl">
                    <a:srgbClr val="000000"/>
                  </a:outerShdw>
                </a:effectLst>
                <a:latin typeface="+mj-lt"/>
              </a:rPr>
              <a:t>Upravljanje sportskim objektima</a:t>
            </a:r>
          </a:p>
          <a:p>
            <a:pPr marL="274638" indent="-274638">
              <a:buFontTx/>
              <a:buAutoNum type="arabicPeriod"/>
              <a:defRPr/>
            </a:pPr>
            <a:r>
              <a:rPr lang="hr-HR" sz="1100" b="1" dirty="0">
                <a:solidFill>
                  <a:schemeClr val="bg1"/>
                </a:solidFill>
                <a:effectLst>
                  <a:outerShdw blurRad="38100" dist="38100" dir="2700000" algn="tl">
                    <a:srgbClr val="000000"/>
                  </a:outerShdw>
                </a:effectLst>
                <a:latin typeface="+mj-lt"/>
              </a:rPr>
              <a:t>Vladimir Nazor</a:t>
            </a:r>
            <a:r>
              <a:rPr lang="hr-HR" sz="1100" dirty="0">
                <a:latin typeface="+mj-lt"/>
              </a:rPr>
              <a:t> </a:t>
            </a:r>
            <a:endParaRPr lang="hr-HR" sz="1100" b="1" dirty="0">
              <a:solidFill>
                <a:schemeClr val="bg1"/>
              </a:solidFill>
              <a:effectLst>
                <a:outerShdw blurRad="38100" dist="38100" dir="2700000" algn="tl">
                  <a:srgbClr val="000000"/>
                </a:outerShdw>
              </a:effectLst>
              <a:latin typeface="+mj-lt"/>
            </a:endParaRPr>
          </a:p>
          <a:p>
            <a:pPr marL="274638" indent="-274638">
              <a:buFontTx/>
              <a:buAutoNum type="arabicPeriod"/>
              <a:defRPr/>
            </a:pPr>
            <a:r>
              <a:rPr lang="hr-HR" sz="1100" b="1" dirty="0">
                <a:solidFill>
                  <a:schemeClr val="bg1"/>
                </a:solidFill>
                <a:effectLst>
                  <a:outerShdw blurRad="38100" dist="38100" dir="2700000" algn="tl">
                    <a:srgbClr val="000000"/>
                  </a:outerShdw>
                </a:effectLst>
                <a:latin typeface="+mj-lt"/>
              </a:rPr>
              <a:t>Vodoopskrba i odvodnja</a:t>
            </a:r>
          </a:p>
          <a:p>
            <a:pPr marL="274638" indent="-274638">
              <a:buFontTx/>
              <a:buAutoNum type="arabicPeriod"/>
              <a:defRPr/>
            </a:pPr>
            <a:r>
              <a:rPr lang="hr-HR" sz="1100" b="1" dirty="0" err="1">
                <a:solidFill>
                  <a:schemeClr val="bg1"/>
                </a:solidFill>
                <a:effectLst>
                  <a:outerShdw blurRad="38100" dist="38100" dir="2700000" algn="tl">
                    <a:srgbClr val="000000"/>
                  </a:outerShdw>
                </a:effectLst>
                <a:latin typeface="+mj-lt"/>
              </a:rPr>
              <a:t>Zagrebparking</a:t>
            </a:r>
            <a:endParaRPr lang="hr-HR" sz="1100" b="1" dirty="0">
              <a:solidFill>
                <a:schemeClr val="bg1"/>
              </a:solidFill>
              <a:effectLst>
                <a:outerShdw blurRad="38100" dist="38100" dir="2700000" algn="tl">
                  <a:srgbClr val="000000"/>
                </a:outerShdw>
              </a:effectLst>
              <a:latin typeface="+mj-lt"/>
            </a:endParaRPr>
          </a:p>
          <a:p>
            <a:pPr marL="274638" indent="-274638">
              <a:buFontTx/>
              <a:buAutoNum type="arabicPeriod"/>
              <a:defRPr/>
            </a:pPr>
            <a:r>
              <a:rPr lang="hr-HR" sz="1100" b="1" dirty="0">
                <a:solidFill>
                  <a:schemeClr val="bg1"/>
                </a:solidFill>
                <a:effectLst>
                  <a:outerShdw blurRad="38100" dist="38100" dir="2700000" algn="tl">
                    <a:srgbClr val="000000"/>
                  </a:outerShdw>
                </a:effectLst>
                <a:latin typeface="+mj-lt"/>
              </a:rPr>
              <a:t>Zagrebačke ceste</a:t>
            </a:r>
          </a:p>
          <a:p>
            <a:pPr marL="274638" indent="-274638">
              <a:buFontTx/>
              <a:buAutoNum type="arabicPeriod"/>
              <a:defRPr/>
            </a:pPr>
            <a:r>
              <a:rPr lang="hr-HR" sz="1100" b="1" dirty="0">
                <a:solidFill>
                  <a:schemeClr val="bg1"/>
                </a:solidFill>
                <a:effectLst>
                  <a:outerShdw blurRad="38100" dist="38100" dir="2700000" algn="tl">
                    <a:srgbClr val="000000"/>
                  </a:outerShdw>
                </a:effectLst>
                <a:latin typeface="+mj-lt"/>
              </a:rPr>
              <a:t>Zagrebački digitalni grad</a:t>
            </a:r>
          </a:p>
          <a:p>
            <a:pPr marL="274638" indent="-274638">
              <a:buFontTx/>
              <a:buAutoNum type="arabicPeriod"/>
              <a:defRPr/>
            </a:pPr>
            <a:r>
              <a:rPr lang="hr-HR" sz="1100" b="1" dirty="0">
                <a:solidFill>
                  <a:schemeClr val="bg1"/>
                </a:solidFill>
                <a:effectLst>
                  <a:outerShdw blurRad="38100" dist="38100" dir="2700000" algn="tl">
                    <a:srgbClr val="000000"/>
                  </a:outerShdw>
                </a:effectLst>
                <a:latin typeface="+mj-lt"/>
              </a:rPr>
              <a:t>Zagrebački električni tramvaj</a:t>
            </a:r>
          </a:p>
          <a:p>
            <a:pPr marL="274638" indent="-274638">
              <a:buFontTx/>
              <a:buAutoNum type="arabicPeriod"/>
              <a:defRPr/>
            </a:pPr>
            <a:r>
              <a:rPr lang="hr-HR" sz="1100" b="1" dirty="0">
                <a:solidFill>
                  <a:schemeClr val="bg1"/>
                </a:solidFill>
                <a:effectLst>
                  <a:outerShdw blurRad="38100" dist="38100" dir="2700000" algn="tl">
                    <a:srgbClr val="000000"/>
                  </a:outerShdw>
                </a:effectLst>
                <a:latin typeface="+mj-lt"/>
              </a:rPr>
              <a:t>Zagrebački velesajam</a:t>
            </a:r>
          </a:p>
          <a:p>
            <a:pPr marL="274638" indent="-274638">
              <a:buFontTx/>
              <a:buAutoNum type="arabicPeriod"/>
              <a:defRPr/>
            </a:pPr>
            <a:r>
              <a:rPr lang="hr-HR" sz="1100" b="1" dirty="0">
                <a:solidFill>
                  <a:schemeClr val="bg1"/>
                </a:solidFill>
                <a:effectLst>
                  <a:outerShdw blurRad="38100" dist="38100" dir="2700000" algn="tl">
                    <a:srgbClr val="000000"/>
                  </a:outerShdw>
                </a:effectLst>
                <a:latin typeface="+mj-lt"/>
              </a:rPr>
              <a:t>ZGOS</a:t>
            </a:r>
          </a:p>
          <a:p>
            <a:pPr marL="274638" indent="-274638">
              <a:buFontTx/>
              <a:buAutoNum type="arabicPeriod"/>
              <a:defRPr/>
            </a:pPr>
            <a:r>
              <a:rPr lang="hr-HR" sz="1100" b="1" dirty="0">
                <a:solidFill>
                  <a:schemeClr val="bg1"/>
                </a:solidFill>
                <a:effectLst>
                  <a:outerShdw blurRad="38100" dist="38100" dir="2700000" algn="tl">
                    <a:srgbClr val="000000"/>
                  </a:outerShdw>
                </a:effectLst>
                <a:latin typeface="+mj-lt"/>
              </a:rPr>
              <a:t>Zrinjevac</a:t>
            </a:r>
          </a:p>
        </p:txBody>
      </p:sp>
      <p:sp>
        <p:nvSpPr>
          <p:cNvPr id="275463" name="Text Box 7"/>
          <p:cNvSpPr txBox="1">
            <a:spLocks noChangeArrowheads="1"/>
          </p:cNvSpPr>
          <p:nvPr/>
        </p:nvSpPr>
        <p:spPr bwMode="auto">
          <a:xfrm>
            <a:off x="3479950" y="3855664"/>
            <a:ext cx="4130675" cy="954107"/>
          </a:xfrm>
          <a:prstGeom prst="rect">
            <a:avLst/>
          </a:prstGeom>
          <a:solidFill>
            <a:srgbClr val="3399FF"/>
          </a:solidFill>
          <a:ln w="9525">
            <a:noFill/>
            <a:miter lim="800000"/>
            <a:headEnd/>
            <a:tailEnd/>
          </a:ln>
          <a:effectLst/>
        </p:spPr>
        <p:txBody>
          <a:bodyPr>
            <a:spAutoFit/>
          </a:bodyPr>
          <a:lstStyle>
            <a:lvl1pPr marL="342900" indent="-342900" eaLnBrk="0" hangingPunct="0">
              <a:defRPr>
                <a:solidFill>
                  <a:schemeClr val="tx2"/>
                </a:solidFill>
                <a:latin typeface="Arial" charset="0"/>
              </a:defRPr>
            </a:lvl1pPr>
            <a:lvl2pPr marL="742950" indent="-285750" eaLnBrk="0" hangingPunct="0">
              <a:defRPr>
                <a:solidFill>
                  <a:schemeClr val="tx2"/>
                </a:solidFill>
                <a:latin typeface="Arial" charset="0"/>
              </a:defRPr>
            </a:lvl2pPr>
            <a:lvl3pPr marL="1143000" indent="-228600" eaLnBrk="0" hangingPunct="0">
              <a:defRPr>
                <a:solidFill>
                  <a:schemeClr val="tx2"/>
                </a:solidFill>
                <a:latin typeface="Arial" charset="0"/>
              </a:defRPr>
            </a:lvl3pPr>
            <a:lvl4pPr marL="1600200" indent="-228600" eaLnBrk="0" hangingPunct="0">
              <a:defRPr>
                <a:solidFill>
                  <a:schemeClr val="tx2"/>
                </a:solidFill>
                <a:latin typeface="Arial" charset="0"/>
              </a:defRPr>
            </a:lvl4pPr>
            <a:lvl5pPr marL="2057400" indent="-228600" eaLnBrk="0" hangingPunct="0">
              <a:defRPr>
                <a:solidFill>
                  <a:schemeClr val="tx2"/>
                </a:solidFill>
                <a:latin typeface="Arial" charset="0"/>
              </a:defRPr>
            </a:lvl5pPr>
            <a:lvl6pPr marL="2514600" indent="-228600" eaLnBrk="0" fontAlgn="base" hangingPunct="0">
              <a:spcBef>
                <a:spcPct val="0"/>
              </a:spcBef>
              <a:spcAft>
                <a:spcPct val="0"/>
              </a:spcAft>
              <a:defRPr>
                <a:solidFill>
                  <a:schemeClr val="tx2"/>
                </a:solidFill>
                <a:latin typeface="Arial" charset="0"/>
              </a:defRPr>
            </a:lvl6pPr>
            <a:lvl7pPr marL="2971800" indent="-228600" eaLnBrk="0" fontAlgn="base" hangingPunct="0">
              <a:spcBef>
                <a:spcPct val="0"/>
              </a:spcBef>
              <a:spcAft>
                <a:spcPct val="0"/>
              </a:spcAft>
              <a:defRPr>
                <a:solidFill>
                  <a:schemeClr val="tx2"/>
                </a:solidFill>
                <a:latin typeface="Arial" charset="0"/>
              </a:defRPr>
            </a:lvl7pPr>
            <a:lvl8pPr marL="3429000" indent="-228600" eaLnBrk="0" fontAlgn="base" hangingPunct="0">
              <a:spcBef>
                <a:spcPct val="0"/>
              </a:spcBef>
              <a:spcAft>
                <a:spcPct val="0"/>
              </a:spcAft>
              <a:defRPr>
                <a:solidFill>
                  <a:schemeClr val="tx2"/>
                </a:solidFill>
                <a:latin typeface="Arial" charset="0"/>
              </a:defRPr>
            </a:lvl8pPr>
            <a:lvl9pPr marL="3886200" indent="-228600" eaLnBrk="0" fontAlgn="base" hangingPunct="0">
              <a:spcBef>
                <a:spcPct val="0"/>
              </a:spcBef>
              <a:spcAft>
                <a:spcPct val="0"/>
              </a:spcAft>
              <a:defRPr>
                <a:solidFill>
                  <a:schemeClr val="tx2"/>
                </a:solidFill>
                <a:latin typeface="Arial" charset="0"/>
              </a:defRPr>
            </a:lvl9pPr>
          </a:lstStyle>
          <a:p>
            <a:pPr eaLnBrk="1" hangingPunct="1">
              <a:buFontTx/>
              <a:buAutoNum type="arabicPeriod"/>
              <a:defRPr/>
            </a:pPr>
            <a:r>
              <a:rPr lang="hr-HR" sz="1400" b="1" dirty="0" smtClean="0">
                <a:solidFill>
                  <a:schemeClr val="bg1"/>
                </a:solidFill>
                <a:effectLst>
                  <a:outerShdw blurRad="38100" dist="38100" dir="2700000" algn="tl">
                    <a:srgbClr val="000000"/>
                  </a:outerShdw>
                </a:effectLst>
                <a:latin typeface="+mj-lt"/>
              </a:rPr>
              <a:t>Gradska plinara Zagreb – d.o.o. - (100%)</a:t>
            </a:r>
          </a:p>
          <a:p>
            <a:pPr eaLnBrk="1" hangingPunct="1">
              <a:buFontTx/>
              <a:buAutoNum type="arabicPeriod"/>
              <a:defRPr/>
            </a:pPr>
            <a:r>
              <a:rPr lang="hr-HR" sz="1400" b="1" dirty="0" smtClean="0">
                <a:solidFill>
                  <a:schemeClr val="bg1"/>
                </a:solidFill>
                <a:effectLst>
                  <a:outerShdw blurRad="38100" dist="38100" dir="2700000" algn="tl">
                    <a:srgbClr val="000000"/>
                  </a:outerShdw>
                </a:effectLst>
                <a:latin typeface="+mj-lt"/>
              </a:rPr>
              <a:t>Gradska plinara Zagreb – opskrba d.o.o. - (100%)</a:t>
            </a:r>
          </a:p>
          <a:p>
            <a:pPr eaLnBrk="1" hangingPunct="1">
              <a:buFontTx/>
              <a:buAutoNum type="arabicPeriod"/>
              <a:defRPr/>
            </a:pPr>
            <a:r>
              <a:rPr lang="hr-HR" sz="1400" b="1" dirty="0" smtClean="0">
                <a:solidFill>
                  <a:schemeClr val="bg1"/>
                </a:solidFill>
                <a:effectLst>
                  <a:outerShdw blurRad="38100" dist="38100" dir="2700000" algn="tl">
                    <a:srgbClr val="000000"/>
                  </a:outerShdw>
                </a:effectLst>
                <a:latin typeface="+mj-lt"/>
              </a:rPr>
              <a:t>Zagreb Arena d.o.o. za usluge - (100 %)</a:t>
            </a:r>
          </a:p>
          <a:p>
            <a:pPr eaLnBrk="1" hangingPunct="1">
              <a:buFontTx/>
              <a:buAutoNum type="arabicPeriod"/>
              <a:defRPr/>
            </a:pPr>
            <a:r>
              <a:rPr lang="hr-HR" sz="1400" b="1" dirty="0" smtClean="0">
                <a:solidFill>
                  <a:schemeClr val="bg1"/>
                </a:solidFill>
                <a:effectLst>
                  <a:outerShdw blurRad="38100" dist="38100" dir="2700000" algn="tl">
                    <a:srgbClr val="000000"/>
                  </a:outerShdw>
                </a:effectLst>
                <a:latin typeface="+mj-lt"/>
              </a:rPr>
              <a:t>Zagreb plakat d.o.o. - (51 %)</a:t>
            </a:r>
          </a:p>
        </p:txBody>
      </p:sp>
      <p:sp>
        <p:nvSpPr>
          <p:cNvPr id="275464" name="Text Box 8"/>
          <p:cNvSpPr txBox="1">
            <a:spLocks noChangeArrowheads="1"/>
          </p:cNvSpPr>
          <p:nvPr/>
        </p:nvSpPr>
        <p:spPr bwMode="auto">
          <a:xfrm>
            <a:off x="4540445" y="1468438"/>
            <a:ext cx="4464050" cy="1708160"/>
          </a:xfrm>
          <a:prstGeom prst="rect">
            <a:avLst/>
          </a:prstGeom>
          <a:solidFill>
            <a:srgbClr val="3399FF"/>
          </a:solidFill>
          <a:ln w="9525">
            <a:noFill/>
            <a:miter lim="800000"/>
            <a:headEnd/>
            <a:tailEnd/>
          </a:ln>
          <a:effectLst/>
        </p:spPr>
        <p:txBody>
          <a:bodyPr>
            <a:spAutoFit/>
          </a:bodyPr>
          <a:lstStyle>
            <a:lvl1pPr marL="177800" indent="-177800" eaLnBrk="0" hangingPunct="0">
              <a:defRPr>
                <a:solidFill>
                  <a:schemeClr val="tx2"/>
                </a:solidFill>
                <a:latin typeface="Arial" charset="0"/>
              </a:defRPr>
            </a:lvl1pPr>
            <a:lvl2pPr marL="742950" indent="-285750" eaLnBrk="0" hangingPunct="0">
              <a:defRPr>
                <a:solidFill>
                  <a:schemeClr val="tx2"/>
                </a:solidFill>
                <a:latin typeface="Arial" charset="0"/>
              </a:defRPr>
            </a:lvl2pPr>
            <a:lvl3pPr marL="1143000" indent="-228600" eaLnBrk="0" hangingPunct="0">
              <a:defRPr>
                <a:solidFill>
                  <a:schemeClr val="tx2"/>
                </a:solidFill>
                <a:latin typeface="Arial" charset="0"/>
              </a:defRPr>
            </a:lvl3pPr>
            <a:lvl4pPr marL="1600200" indent="-228600" eaLnBrk="0" hangingPunct="0">
              <a:defRPr>
                <a:solidFill>
                  <a:schemeClr val="tx2"/>
                </a:solidFill>
                <a:latin typeface="Arial" charset="0"/>
              </a:defRPr>
            </a:lvl4pPr>
            <a:lvl5pPr marL="2057400" indent="-228600" eaLnBrk="0" hangingPunct="0">
              <a:defRPr>
                <a:solidFill>
                  <a:schemeClr val="tx2"/>
                </a:solidFill>
                <a:latin typeface="Arial" charset="0"/>
              </a:defRPr>
            </a:lvl5pPr>
            <a:lvl6pPr marL="2514600" indent="-228600" eaLnBrk="0" fontAlgn="base" hangingPunct="0">
              <a:spcBef>
                <a:spcPct val="0"/>
              </a:spcBef>
              <a:spcAft>
                <a:spcPct val="0"/>
              </a:spcAft>
              <a:defRPr>
                <a:solidFill>
                  <a:schemeClr val="tx2"/>
                </a:solidFill>
                <a:latin typeface="Arial" charset="0"/>
              </a:defRPr>
            </a:lvl6pPr>
            <a:lvl7pPr marL="2971800" indent="-228600" eaLnBrk="0" fontAlgn="base" hangingPunct="0">
              <a:spcBef>
                <a:spcPct val="0"/>
              </a:spcBef>
              <a:spcAft>
                <a:spcPct val="0"/>
              </a:spcAft>
              <a:defRPr>
                <a:solidFill>
                  <a:schemeClr val="tx2"/>
                </a:solidFill>
                <a:latin typeface="Arial" charset="0"/>
              </a:defRPr>
            </a:lvl7pPr>
            <a:lvl8pPr marL="3429000" indent="-228600" eaLnBrk="0" fontAlgn="base" hangingPunct="0">
              <a:spcBef>
                <a:spcPct val="0"/>
              </a:spcBef>
              <a:spcAft>
                <a:spcPct val="0"/>
              </a:spcAft>
              <a:defRPr>
                <a:solidFill>
                  <a:schemeClr val="tx2"/>
                </a:solidFill>
                <a:latin typeface="Arial" charset="0"/>
              </a:defRPr>
            </a:lvl8pPr>
            <a:lvl9pPr marL="3886200" indent="-228600" eaLnBrk="0" fontAlgn="base" hangingPunct="0">
              <a:spcBef>
                <a:spcPct val="0"/>
              </a:spcBef>
              <a:spcAft>
                <a:spcPct val="0"/>
              </a:spcAft>
              <a:defRPr>
                <a:solidFill>
                  <a:schemeClr val="tx2"/>
                </a:solidFill>
                <a:latin typeface="Arial" charset="0"/>
              </a:defRPr>
            </a:lvl9pPr>
          </a:lstStyle>
          <a:p>
            <a:pPr eaLnBrk="1" hangingPunct="1">
              <a:lnSpc>
                <a:spcPct val="150000"/>
              </a:lnSpc>
              <a:buFontTx/>
              <a:buAutoNum type="arabicPeriod"/>
              <a:defRPr/>
            </a:pPr>
            <a:r>
              <a:rPr lang="hr-HR" sz="1400" b="1" dirty="0" smtClean="0">
                <a:solidFill>
                  <a:schemeClr val="bg1"/>
                </a:solidFill>
                <a:effectLst>
                  <a:outerShdw blurRad="38100" dist="38100" dir="2700000" algn="tl">
                    <a:srgbClr val="000000"/>
                  </a:outerShdw>
                </a:effectLst>
                <a:latin typeface="+mj-lt"/>
              </a:rPr>
              <a:t>TERME ZAGREB d.o.o. - (50 %)</a:t>
            </a:r>
          </a:p>
          <a:p>
            <a:pPr eaLnBrk="1" hangingPunct="1">
              <a:lnSpc>
                <a:spcPct val="150000"/>
              </a:lnSpc>
              <a:buFontTx/>
              <a:buAutoNum type="arabicPeriod"/>
              <a:defRPr/>
            </a:pPr>
            <a:r>
              <a:rPr lang="hr-HR" sz="1400" b="1" dirty="0" smtClean="0">
                <a:solidFill>
                  <a:schemeClr val="bg1"/>
                </a:solidFill>
                <a:effectLst>
                  <a:outerShdw blurRad="38100" dist="38100" dir="2700000" algn="tl">
                    <a:srgbClr val="000000"/>
                  </a:outerShdw>
                </a:effectLst>
                <a:latin typeface="+mj-lt"/>
              </a:rPr>
              <a:t>APIS IT d.o.o. - (49 %)</a:t>
            </a:r>
          </a:p>
          <a:p>
            <a:pPr eaLnBrk="1" hangingPunct="1">
              <a:lnSpc>
                <a:spcPct val="150000"/>
              </a:lnSpc>
              <a:buFontTx/>
              <a:buAutoNum type="arabicPeriod"/>
              <a:defRPr/>
            </a:pPr>
            <a:r>
              <a:rPr lang="hr-HR" sz="1400" b="1" dirty="0" smtClean="0">
                <a:solidFill>
                  <a:schemeClr val="bg1"/>
                </a:solidFill>
                <a:effectLst>
                  <a:outerShdw blurRad="38100" dist="38100" dir="2700000" algn="tl">
                    <a:srgbClr val="000000"/>
                  </a:outerShdw>
                </a:effectLst>
                <a:latin typeface="+mj-lt"/>
              </a:rPr>
              <a:t>VODOPRIVREDA ZAGREB d.d. - (36,13 %)</a:t>
            </a:r>
          </a:p>
          <a:p>
            <a:pPr eaLnBrk="1" hangingPunct="1">
              <a:lnSpc>
                <a:spcPct val="150000"/>
              </a:lnSpc>
              <a:buFontTx/>
              <a:buAutoNum type="arabicPeriod"/>
              <a:defRPr/>
            </a:pPr>
            <a:r>
              <a:rPr lang="hr-HR" sz="1400" b="1" dirty="0" smtClean="0">
                <a:solidFill>
                  <a:schemeClr val="bg1"/>
                </a:solidFill>
                <a:effectLst>
                  <a:outerShdw blurRad="38100" dist="38100" dir="2700000" algn="tl">
                    <a:srgbClr val="000000"/>
                  </a:outerShdw>
                </a:effectLst>
                <a:latin typeface="+mj-lt"/>
              </a:rPr>
              <a:t>ZRAČNA LUKA ZAGREB d.o.o. - (35 %)</a:t>
            </a:r>
          </a:p>
          <a:p>
            <a:pPr eaLnBrk="1" hangingPunct="1">
              <a:lnSpc>
                <a:spcPct val="150000"/>
              </a:lnSpc>
              <a:buFontTx/>
              <a:buAutoNum type="arabicPeriod"/>
              <a:defRPr/>
            </a:pPr>
            <a:r>
              <a:rPr lang="hr-HR" sz="1400" b="1" dirty="0" smtClean="0">
                <a:solidFill>
                  <a:schemeClr val="bg1"/>
                </a:solidFill>
                <a:effectLst>
                  <a:outerShdw blurRad="38100" dist="38100" dir="2700000" algn="tl">
                    <a:srgbClr val="000000"/>
                  </a:outerShdw>
                </a:effectLst>
                <a:latin typeface="+mj-lt"/>
              </a:rPr>
              <a:t>BICRO BIOCENTAR d.o.o. - (13%)</a:t>
            </a:r>
          </a:p>
        </p:txBody>
      </p:sp>
      <p:sp>
        <p:nvSpPr>
          <p:cNvPr id="275465" name="Text Box 9"/>
          <p:cNvSpPr txBox="1">
            <a:spLocks noChangeArrowheads="1"/>
          </p:cNvSpPr>
          <p:nvPr/>
        </p:nvSpPr>
        <p:spPr bwMode="auto">
          <a:xfrm>
            <a:off x="3690938" y="5084763"/>
            <a:ext cx="2354262" cy="1600438"/>
          </a:xfrm>
          <a:prstGeom prst="rect">
            <a:avLst/>
          </a:prstGeom>
          <a:solidFill>
            <a:srgbClr val="3399FF"/>
          </a:solidFill>
          <a:ln w="9525">
            <a:noFill/>
            <a:miter lim="800000"/>
            <a:headEnd/>
            <a:tailEnd/>
          </a:ln>
          <a:effectLst/>
        </p:spPr>
        <p:txBody>
          <a:bodyPr>
            <a:spAutoFit/>
          </a:bodyPr>
          <a:lstStyle/>
          <a:p>
            <a:pPr algn="ctr">
              <a:defRPr/>
            </a:pPr>
            <a:r>
              <a:rPr lang="hr-HR" sz="1400" b="1" u="sng" dirty="0">
                <a:solidFill>
                  <a:srgbClr val="FFFF00"/>
                </a:solidFill>
                <a:effectLst>
                  <a:outerShdw blurRad="38100" dist="38100" dir="2700000" algn="tl">
                    <a:srgbClr val="000000"/>
                  </a:outerShdw>
                </a:effectLst>
                <a:latin typeface="Arial" charset="0"/>
              </a:rPr>
              <a:t>Osnivačka prava </a:t>
            </a:r>
          </a:p>
          <a:p>
            <a:pPr algn="ctr">
              <a:defRPr/>
            </a:pPr>
            <a:r>
              <a:rPr lang="hr-HR" sz="1400" b="1" u="sng" dirty="0">
                <a:solidFill>
                  <a:srgbClr val="FFFF00"/>
                </a:solidFill>
                <a:effectLst>
                  <a:outerShdw blurRad="38100" dist="38100" dir="2700000" algn="tl">
                    <a:srgbClr val="000000"/>
                  </a:outerShdw>
                </a:effectLst>
                <a:latin typeface="Arial" charset="0"/>
              </a:rPr>
              <a:t>ima u ustanovi:</a:t>
            </a:r>
          </a:p>
          <a:p>
            <a:pPr algn="ctr">
              <a:defRPr/>
            </a:pPr>
            <a:r>
              <a:rPr lang="hr-HR" sz="1400" b="1" dirty="0">
                <a:solidFill>
                  <a:schemeClr val="bg1"/>
                </a:solidFill>
                <a:effectLst>
                  <a:outerShdw blurRad="38100" dist="38100" dir="2700000" algn="tl">
                    <a:srgbClr val="000000"/>
                  </a:outerShdw>
                </a:effectLst>
                <a:latin typeface="+mj-lt"/>
              </a:rPr>
              <a:t>Gradska ljekarna Zagreb</a:t>
            </a:r>
          </a:p>
          <a:p>
            <a:pPr algn="ctr">
              <a:defRPr/>
            </a:pPr>
            <a:endParaRPr lang="hr-HR" sz="1400" b="1" dirty="0">
              <a:solidFill>
                <a:schemeClr val="bg1"/>
              </a:solidFill>
              <a:effectLst>
                <a:outerShdw blurRad="38100" dist="38100" dir="2700000" algn="tl">
                  <a:srgbClr val="000000"/>
                </a:outerShdw>
              </a:effectLst>
              <a:latin typeface="+mj-lt"/>
            </a:endParaRPr>
          </a:p>
          <a:p>
            <a:pPr algn="ctr">
              <a:defRPr/>
            </a:pPr>
            <a:r>
              <a:rPr lang="hr-HR" sz="1400" b="1" u="sng" dirty="0">
                <a:solidFill>
                  <a:srgbClr val="FFFF00"/>
                </a:solidFill>
                <a:effectLst>
                  <a:outerShdw blurRad="38100" dist="38100" dir="2700000" algn="tl">
                    <a:srgbClr val="000000"/>
                  </a:outerShdw>
                </a:effectLst>
                <a:latin typeface="+mj-lt"/>
              </a:rPr>
              <a:t>Upravlja:</a:t>
            </a:r>
          </a:p>
          <a:p>
            <a:pPr algn="ctr">
              <a:defRPr/>
            </a:pPr>
            <a:r>
              <a:rPr lang="hr-HR" sz="1400" b="1" dirty="0">
                <a:solidFill>
                  <a:schemeClr val="bg1"/>
                </a:solidFill>
                <a:effectLst>
                  <a:outerShdw blurRad="38100" dist="38100" dir="2700000" algn="tl">
                    <a:srgbClr val="000000"/>
                  </a:outerShdw>
                </a:effectLst>
                <a:latin typeface="+mj-lt"/>
              </a:rPr>
              <a:t>Športskim objektima u vlasništvu Grada Zagreba</a:t>
            </a:r>
          </a:p>
        </p:txBody>
      </p:sp>
      <p:sp>
        <p:nvSpPr>
          <p:cNvPr id="275466" name="Text Box 10"/>
          <p:cNvSpPr txBox="1">
            <a:spLocks noChangeArrowheads="1"/>
          </p:cNvSpPr>
          <p:nvPr/>
        </p:nvSpPr>
        <p:spPr bwMode="auto">
          <a:xfrm>
            <a:off x="184150" y="1512888"/>
            <a:ext cx="3667125" cy="307777"/>
          </a:xfrm>
          <a:prstGeom prst="rect">
            <a:avLst/>
          </a:prstGeom>
          <a:solidFill>
            <a:srgbClr val="3399FF"/>
          </a:solidFill>
          <a:ln w="9525">
            <a:noFill/>
            <a:miter lim="800000"/>
            <a:headEnd/>
            <a:tailEnd/>
          </a:ln>
          <a:effectLst/>
        </p:spPr>
        <p:txBody>
          <a:bodyPr>
            <a:spAutoFit/>
          </a:bodyPr>
          <a:lstStyle/>
          <a:p>
            <a:pPr marL="182563" indent="-182563">
              <a:defRPr/>
            </a:pPr>
            <a:r>
              <a:rPr lang="hr-HR" sz="1400" b="1" dirty="0">
                <a:solidFill>
                  <a:schemeClr val="bg1"/>
                </a:solidFill>
                <a:effectLst>
                  <a:outerShdw blurRad="38100" dist="38100" dir="2700000" algn="tl">
                    <a:srgbClr val="000000"/>
                  </a:outerShdw>
                </a:effectLst>
                <a:latin typeface="+mj-lt"/>
              </a:rPr>
              <a:t>1. RAZVOJNA AGENCIJA ZAGREB - TPZ  d.o.o.</a:t>
            </a:r>
            <a:endParaRPr lang="hr-HR" sz="1400" b="1" u="sng" dirty="0">
              <a:solidFill>
                <a:srgbClr val="FFFF00"/>
              </a:solidFill>
              <a:effectLst>
                <a:outerShdw blurRad="38100" dist="38100" dir="2700000" algn="tl">
                  <a:srgbClr val="000000"/>
                </a:outerShdw>
              </a:effectLst>
              <a:latin typeface="+mj-lt"/>
            </a:endParaRPr>
          </a:p>
        </p:txBody>
      </p:sp>
      <p:sp>
        <p:nvSpPr>
          <p:cNvPr id="275467" name="Text Box 11"/>
          <p:cNvSpPr txBox="1">
            <a:spLocks noChangeArrowheads="1"/>
          </p:cNvSpPr>
          <p:nvPr/>
        </p:nvSpPr>
        <p:spPr bwMode="auto">
          <a:xfrm>
            <a:off x="184150" y="960438"/>
            <a:ext cx="3667125" cy="517525"/>
          </a:xfrm>
          <a:prstGeom prst="rect">
            <a:avLst/>
          </a:prstGeom>
          <a:solidFill>
            <a:srgbClr val="3399FF"/>
          </a:solidFill>
          <a:ln w="9525">
            <a:noFill/>
            <a:miter lim="800000"/>
            <a:headEnd/>
            <a:tailEnd/>
          </a:ln>
          <a:effectLst/>
        </p:spPr>
        <p:txBody>
          <a:bodyPr anchor="ctr" anchorCtr="1">
            <a:spAutoFit/>
          </a:bodyPr>
          <a:lstStyle/>
          <a:p>
            <a:pPr marL="342900" indent="-342900" algn="ctr">
              <a:defRPr/>
            </a:pPr>
            <a:r>
              <a:rPr lang="hr-HR" sz="1400" b="1" u="sng">
                <a:solidFill>
                  <a:srgbClr val="FFFF00"/>
                </a:solidFill>
                <a:effectLst>
                  <a:outerShdw blurRad="38100" dist="38100" dir="2700000" algn="tl">
                    <a:srgbClr val="000000"/>
                  </a:outerShdw>
                </a:effectLst>
                <a:latin typeface="Arial" charset="0"/>
              </a:rPr>
              <a:t>Grad Zagreb ima 100 %-tni </a:t>
            </a:r>
          </a:p>
          <a:p>
            <a:pPr marL="342900" indent="-342900" algn="ctr">
              <a:defRPr/>
            </a:pPr>
            <a:r>
              <a:rPr lang="hr-HR" sz="1400" b="1" u="sng">
                <a:solidFill>
                  <a:srgbClr val="FFFF00"/>
                </a:solidFill>
                <a:effectLst>
                  <a:outerShdw blurRad="38100" dist="38100" dir="2700000" algn="tl">
                    <a:srgbClr val="000000"/>
                  </a:outerShdw>
                </a:effectLst>
                <a:latin typeface="Arial" charset="0"/>
              </a:rPr>
              <a:t>poslovni udjel u društvima:</a:t>
            </a:r>
          </a:p>
        </p:txBody>
      </p:sp>
      <p:sp>
        <p:nvSpPr>
          <p:cNvPr id="275468" name="Text Box 12"/>
          <p:cNvSpPr txBox="1">
            <a:spLocks noChangeArrowheads="1"/>
          </p:cNvSpPr>
          <p:nvPr/>
        </p:nvSpPr>
        <p:spPr bwMode="auto">
          <a:xfrm>
            <a:off x="4533900" y="950913"/>
            <a:ext cx="4443413" cy="517525"/>
          </a:xfrm>
          <a:prstGeom prst="rect">
            <a:avLst/>
          </a:prstGeom>
          <a:solidFill>
            <a:srgbClr val="3399FF"/>
          </a:solidFill>
          <a:ln w="9525">
            <a:noFill/>
            <a:miter lim="800000"/>
            <a:headEnd/>
            <a:tailEnd/>
          </a:ln>
          <a:effectLst/>
        </p:spPr>
        <p:txBody>
          <a:bodyPr anchor="ctr" anchorCtr="1">
            <a:spAutoFit/>
          </a:bodyPr>
          <a:lstStyle/>
          <a:p>
            <a:pPr algn="ctr">
              <a:defRPr/>
            </a:pPr>
            <a:r>
              <a:rPr lang="hr-HR" sz="1400" b="1" u="sng">
                <a:solidFill>
                  <a:srgbClr val="FFFF00"/>
                </a:solidFill>
                <a:effectLst>
                  <a:outerShdw blurRad="38100" dist="38100" dir="2700000" algn="tl">
                    <a:srgbClr val="000000"/>
                  </a:outerShdw>
                </a:effectLst>
                <a:latin typeface="Arial" charset="0"/>
              </a:rPr>
              <a:t>Grad Zagreb ima određene poslovne udjele / dionice u društvima:</a:t>
            </a:r>
          </a:p>
        </p:txBody>
      </p:sp>
      <p:sp>
        <p:nvSpPr>
          <p:cNvPr id="275469" name="Text Box 13"/>
          <p:cNvSpPr txBox="1">
            <a:spLocks noChangeArrowheads="1"/>
          </p:cNvSpPr>
          <p:nvPr/>
        </p:nvSpPr>
        <p:spPr bwMode="auto">
          <a:xfrm>
            <a:off x="3463925" y="3209925"/>
            <a:ext cx="4132263" cy="457200"/>
          </a:xfrm>
          <a:prstGeom prst="rect">
            <a:avLst/>
          </a:prstGeom>
          <a:solidFill>
            <a:srgbClr val="3399FF"/>
          </a:solidFill>
          <a:ln w="9525">
            <a:noFill/>
            <a:miter lim="800000"/>
            <a:headEnd/>
            <a:tailEnd/>
          </a:ln>
          <a:effectLst/>
        </p:spPr>
        <p:txBody>
          <a:bodyPr>
            <a:spAutoFit/>
          </a:bodyPr>
          <a:lstStyle/>
          <a:p>
            <a:pPr marL="182563" indent="-182563" algn="ctr">
              <a:defRPr/>
            </a:pPr>
            <a:r>
              <a:rPr lang="hr-HR" b="1" u="sng">
                <a:solidFill>
                  <a:srgbClr val="FFFF00"/>
                </a:solidFill>
                <a:effectLst>
                  <a:outerShdw blurRad="38100" dist="38100" dir="2700000" algn="tl">
                    <a:srgbClr val="000000"/>
                  </a:outerShdw>
                </a:effectLst>
                <a:latin typeface="Arial" charset="0"/>
              </a:rPr>
              <a:t>Društva u kojima ima poslovne </a:t>
            </a:r>
          </a:p>
          <a:p>
            <a:pPr marL="182563" indent="-182563" algn="ctr">
              <a:defRPr/>
            </a:pPr>
            <a:r>
              <a:rPr lang="hr-HR" b="1" u="sng">
                <a:solidFill>
                  <a:srgbClr val="FFFF00"/>
                </a:solidFill>
                <a:effectLst>
                  <a:outerShdw blurRad="38100" dist="38100" dir="2700000" algn="tl">
                    <a:srgbClr val="000000"/>
                  </a:outerShdw>
                </a:effectLst>
                <a:latin typeface="Arial" charset="0"/>
              </a:rPr>
              <a:t>udjele / dionice</a:t>
            </a:r>
          </a:p>
        </p:txBody>
      </p:sp>
      <p:sp>
        <p:nvSpPr>
          <p:cNvPr id="39951" name="Rectangle 14"/>
          <p:cNvSpPr>
            <a:spLocks noChangeArrowheads="1"/>
          </p:cNvSpPr>
          <p:nvPr/>
        </p:nvSpPr>
        <p:spPr bwMode="auto">
          <a:xfrm>
            <a:off x="3117850" y="2181225"/>
            <a:ext cx="119063" cy="3263900"/>
          </a:xfrm>
          <a:prstGeom prst="rect">
            <a:avLst/>
          </a:prstGeom>
          <a:solidFill>
            <a:srgbClr val="FFFF99"/>
          </a:solidFill>
          <a:ln w="9525" algn="ctr">
            <a:solidFill>
              <a:srgbClr val="0000FF"/>
            </a:solidFill>
            <a:miter lim="800000"/>
            <a:headEnd/>
            <a:tailEnd/>
          </a:ln>
        </p:spPr>
        <p:txBody>
          <a:bodyPr wrap="none" anchor="ctr"/>
          <a:lstStyle/>
          <a:p>
            <a:endParaRPr lang="sr-Latn-CS" sz="1800">
              <a:solidFill>
                <a:schemeClr val="tx2"/>
              </a:solidFill>
              <a:latin typeface="Arial" charset="0"/>
            </a:endParaRPr>
          </a:p>
        </p:txBody>
      </p:sp>
      <p:sp>
        <p:nvSpPr>
          <p:cNvPr id="39952" name="AutoShape 15"/>
          <p:cNvSpPr>
            <a:spLocks noChangeArrowheads="1"/>
          </p:cNvSpPr>
          <p:nvPr/>
        </p:nvSpPr>
        <p:spPr bwMode="auto">
          <a:xfrm>
            <a:off x="3117850" y="5351463"/>
            <a:ext cx="577850" cy="217487"/>
          </a:xfrm>
          <a:prstGeom prst="rightArrow">
            <a:avLst>
              <a:gd name="adj1" fmla="val 50000"/>
              <a:gd name="adj2" fmla="val 66424"/>
            </a:avLst>
          </a:prstGeom>
          <a:solidFill>
            <a:srgbClr val="FFFF99"/>
          </a:solidFill>
          <a:ln w="9525" algn="ctr">
            <a:solidFill>
              <a:srgbClr val="0000FF"/>
            </a:solidFill>
            <a:miter lim="800000"/>
            <a:headEnd/>
            <a:tailEnd/>
          </a:ln>
        </p:spPr>
        <p:txBody>
          <a:bodyPr wrap="none" anchor="ctr"/>
          <a:lstStyle/>
          <a:p>
            <a:endParaRPr lang="sr-Latn-CS" sz="1800">
              <a:solidFill>
                <a:schemeClr val="tx2"/>
              </a:solidFill>
              <a:latin typeface="Arial" charset="0"/>
            </a:endParaRPr>
          </a:p>
        </p:txBody>
      </p:sp>
      <p:sp>
        <p:nvSpPr>
          <p:cNvPr id="39953" name="Rectangle 16"/>
          <p:cNvSpPr>
            <a:spLocks noChangeArrowheads="1"/>
          </p:cNvSpPr>
          <p:nvPr/>
        </p:nvSpPr>
        <p:spPr bwMode="auto">
          <a:xfrm>
            <a:off x="3124200" y="5322888"/>
            <a:ext cx="106363" cy="106362"/>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sr-Latn-CS" sz="1800">
              <a:solidFill>
                <a:schemeClr val="tx2"/>
              </a:solidFill>
              <a:latin typeface="Arial" charset="0"/>
            </a:endParaRPr>
          </a:p>
        </p:txBody>
      </p:sp>
      <p:sp>
        <p:nvSpPr>
          <p:cNvPr id="275473" name="Text Box 17"/>
          <p:cNvSpPr txBox="1">
            <a:spLocks noChangeArrowheads="1"/>
          </p:cNvSpPr>
          <p:nvPr/>
        </p:nvSpPr>
        <p:spPr bwMode="auto">
          <a:xfrm>
            <a:off x="133351" y="1989802"/>
            <a:ext cx="3667125" cy="615553"/>
          </a:xfrm>
          <a:prstGeom prst="rect">
            <a:avLst/>
          </a:prstGeom>
          <a:solidFill>
            <a:srgbClr val="3399FF"/>
          </a:solidFill>
          <a:ln w="9525">
            <a:noFill/>
            <a:miter lim="800000"/>
            <a:headEnd/>
            <a:tailEnd/>
          </a:ln>
          <a:effectLst/>
        </p:spPr>
        <p:txBody>
          <a:bodyPr>
            <a:spAutoFit/>
          </a:bodyPr>
          <a:lstStyle/>
          <a:p>
            <a:pPr marL="182563" indent="-182563">
              <a:defRPr/>
            </a:pPr>
            <a:endParaRPr lang="hr-HR" sz="1200" b="1" dirty="0">
              <a:solidFill>
                <a:schemeClr val="bg1"/>
              </a:solidFill>
              <a:effectLst>
                <a:outerShdw blurRad="38100" dist="38100" dir="2700000" algn="tl">
                  <a:srgbClr val="000000"/>
                </a:outerShdw>
              </a:effectLst>
              <a:latin typeface="+mj-lt"/>
            </a:endParaRPr>
          </a:p>
          <a:p>
            <a:pPr marL="182563" indent="-182563">
              <a:defRPr/>
            </a:pPr>
            <a:r>
              <a:rPr lang="hr-HR" sz="1400" b="1" dirty="0">
                <a:solidFill>
                  <a:schemeClr val="bg1"/>
                </a:solidFill>
                <a:effectLst>
                  <a:outerShdw blurRad="38100" dist="38100" dir="2700000" algn="tl">
                    <a:srgbClr val="000000"/>
                  </a:outerShdw>
                </a:effectLst>
                <a:latin typeface="+mj-lt"/>
              </a:rPr>
              <a:t>2. ZAGREBAČKI HOLDING d.o.o.</a:t>
            </a:r>
          </a:p>
          <a:p>
            <a:pPr marL="182563" indent="-182563">
              <a:defRPr/>
            </a:pPr>
            <a:endParaRPr lang="hr-HR" sz="800" b="1" u="sng" dirty="0">
              <a:solidFill>
                <a:srgbClr val="FFFF00"/>
              </a:solidFill>
              <a:effectLst>
                <a:outerShdw blurRad="38100" dist="38100" dir="2700000" algn="tl">
                  <a:srgbClr val="000000"/>
                </a:outerShdw>
              </a:effectLst>
              <a:latin typeface="Arial" charset="0"/>
            </a:endParaRPr>
          </a:p>
        </p:txBody>
      </p:sp>
      <p:pic>
        <p:nvPicPr>
          <p:cNvPr id="39955" name="Picture 18" descr="grb grada 4x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6063" y="69850"/>
            <a:ext cx="68897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4185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0"/>
              </a:spcBef>
              <a:spcAft>
                <a:spcPct val="0"/>
              </a:spcAft>
              <a:defRPr sz="1200">
                <a:solidFill>
                  <a:schemeClr val="tx1"/>
                </a:solidFill>
                <a:latin typeface="Tahoma" pitchFamily="34" charset="0"/>
              </a:defRPr>
            </a:lvl6pPr>
            <a:lvl7pPr marL="2971800" indent="-228600" eaLnBrk="0" fontAlgn="base" hangingPunct="0">
              <a:spcBef>
                <a:spcPct val="0"/>
              </a:spcBef>
              <a:spcAft>
                <a:spcPct val="0"/>
              </a:spcAft>
              <a:defRPr sz="1200">
                <a:solidFill>
                  <a:schemeClr val="tx1"/>
                </a:solidFill>
                <a:latin typeface="Tahoma" pitchFamily="34" charset="0"/>
              </a:defRPr>
            </a:lvl7pPr>
            <a:lvl8pPr marL="3429000" indent="-228600" eaLnBrk="0" fontAlgn="base" hangingPunct="0">
              <a:spcBef>
                <a:spcPct val="0"/>
              </a:spcBef>
              <a:spcAft>
                <a:spcPct val="0"/>
              </a:spcAft>
              <a:defRPr sz="1200">
                <a:solidFill>
                  <a:schemeClr val="tx1"/>
                </a:solidFill>
                <a:latin typeface="Tahoma" pitchFamily="34" charset="0"/>
              </a:defRPr>
            </a:lvl8pPr>
            <a:lvl9pPr marL="3886200" indent="-228600" eaLnBrk="0" fontAlgn="base" hangingPunct="0">
              <a:spcBef>
                <a:spcPct val="0"/>
              </a:spcBef>
              <a:spcAft>
                <a:spcPct val="0"/>
              </a:spcAft>
              <a:defRPr sz="1200">
                <a:solidFill>
                  <a:schemeClr val="tx1"/>
                </a:solidFill>
                <a:latin typeface="Tahoma" pitchFamily="34" charset="0"/>
              </a:defRPr>
            </a:lvl9pPr>
          </a:lstStyle>
          <a:p>
            <a:pPr eaLnBrk="1" hangingPunct="1"/>
            <a:fld id="{F710460E-2488-4A60-877C-14DA50B1502D}" type="slidenum">
              <a:rPr lang="hr-HR" sz="1400" smtClean="0">
                <a:effectLst/>
                <a:latin typeface="Arial" charset="0"/>
              </a:rPr>
              <a:pPr eaLnBrk="1" hangingPunct="1"/>
              <a:t>3</a:t>
            </a:fld>
            <a:endParaRPr lang="hr-HR" sz="1400" smtClean="0">
              <a:effectLst/>
              <a:latin typeface="Arial" charset="0"/>
            </a:endParaRPr>
          </a:p>
        </p:txBody>
      </p:sp>
      <p:sp>
        <p:nvSpPr>
          <p:cNvPr id="197634" name="Rectangle 2"/>
          <p:cNvSpPr>
            <a:spLocks noGrp="1" noChangeArrowheads="1"/>
          </p:cNvSpPr>
          <p:nvPr>
            <p:ph type="title" idx="4294967295"/>
          </p:nvPr>
        </p:nvSpPr>
        <p:spPr>
          <a:xfrm>
            <a:off x="735806" y="473075"/>
            <a:ext cx="7777163" cy="1123950"/>
          </a:xfrm>
        </p:spPr>
        <p:txBody>
          <a:bodyPr>
            <a:noAutofit/>
          </a:bodyPr>
          <a:lstStyle/>
          <a:p>
            <a:pPr>
              <a:defRPr/>
            </a:pPr>
            <a:r>
              <a:rPr lang="hr-HR" sz="2800" b="1" u="sng" dirty="0">
                <a:solidFill>
                  <a:schemeClr val="accent2"/>
                </a:solidFill>
              </a:rPr>
              <a:t>Sustav upravljanja kvalitetom prema normi ISO 9001:2008 </a:t>
            </a:r>
          </a:p>
        </p:txBody>
      </p:sp>
      <p:sp>
        <p:nvSpPr>
          <p:cNvPr id="13316" name="Rectangle 3"/>
          <p:cNvSpPr>
            <a:spLocks noGrp="1" noChangeArrowheads="1"/>
          </p:cNvSpPr>
          <p:nvPr>
            <p:ph type="body" idx="4294967295"/>
          </p:nvPr>
        </p:nvSpPr>
        <p:spPr>
          <a:xfrm>
            <a:off x="457200" y="1905000"/>
            <a:ext cx="8443913" cy="4495800"/>
          </a:xfrm>
        </p:spPr>
        <p:txBody>
          <a:bodyPr>
            <a:normAutofit/>
          </a:bodyPr>
          <a:lstStyle/>
          <a:p>
            <a:pPr>
              <a:lnSpc>
                <a:spcPct val="80000"/>
              </a:lnSpc>
              <a:defRPr/>
            </a:pPr>
            <a:r>
              <a:rPr lang="hr-HR" sz="2000" dirty="0">
                <a:solidFill>
                  <a:schemeClr val="accent1">
                    <a:lumMod val="50000"/>
                  </a:schemeClr>
                </a:solidFill>
                <a:latin typeface="+mj-lt"/>
              </a:rPr>
              <a:t>Gradski ured za gospodarstvo, rad i poduzetništvo je prvi ured Grada Zagreba koji je, za svoj djelokrug rada, 12. travnja 2005., uspostavio i certificirao sustav upravljanja kvalitetom prema normi ISO 9001: 2000.</a:t>
            </a:r>
          </a:p>
          <a:p>
            <a:pPr>
              <a:lnSpc>
                <a:spcPct val="80000"/>
              </a:lnSpc>
              <a:defRPr/>
            </a:pPr>
            <a:r>
              <a:rPr lang="hr-HR" sz="2000" dirty="0">
                <a:solidFill>
                  <a:schemeClr val="accent1">
                    <a:lumMod val="50000"/>
                  </a:schemeClr>
                </a:solidFill>
                <a:latin typeface="+mj-lt"/>
              </a:rPr>
              <a:t>Sustav upravljanja kvalitetom koji je certificiran, održavan i razvijan prvi je korak prema učinkovitijoj, odgovornijoj i profesionalnijoj </a:t>
            </a:r>
            <a:r>
              <a:rPr lang="hr-HR" sz="2000" dirty="0" smtClean="0">
                <a:solidFill>
                  <a:schemeClr val="accent1">
                    <a:lumMod val="50000"/>
                  </a:schemeClr>
                </a:solidFill>
                <a:latin typeface="+mj-lt"/>
              </a:rPr>
              <a:t>gradskoj </a:t>
            </a:r>
            <a:r>
              <a:rPr lang="hr-HR" sz="2000" dirty="0">
                <a:solidFill>
                  <a:schemeClr val="accent1">
                    <a:lumMod val="50000"/>
                  </a:schemeClr>
                </a:solidFill>
                <a:latin typeface="+mj-lt"/>
              </a:rPr>
              <a:t>upravi.</a:t>
            </a:r>
          </a:p>
          <a:p>
            <a:pPr>
              <a:lnSpc>
                <a:spcPct val="80000"/>
              </a:lnSpc>
              <a:defRPr/>
            </a:pPr>
            <a:r>
              <a:rPr lang="hr-HR" sz="2000" dirty="0">
                <a:solidFill>
                  <a:schemeClr val="accent1">
                    <a:lumMod val="50000"/>
                  </a:schemeClr>
                </a:solidFill>
                <a:latin typeface="+mj-lt"/>
              </a:rPr>
              <a:t>Redovnom godišnjom neovisnom prosudbom potvrđuje se primjena, održavanje i razvijanje sustava upravljanja kvalitetom sukladno zahtjevima norme ISO 9001: 2008. </a:t>
            </a:r>
          </a:p>
          <a:p>
            <a:pPr>
              <a:lnSpc>
                <a:spcPct val="80000"/>
              </a:lnSpc>
              <a:defRPr/>
            </a:pPr>
            <a:r>
              <a:rPr lang="hr-HR" sz="2000" dirty="0">
                <a:solidFill>
                  <a:schemeClr val="accent1">
                    <a:lumMod val="50000"/>
                  </a:schemeClr>
                </a:solidFill>
                <a:latin typeface="+mj-lt"/>
              </a:rPr>
              <a:t>Usmjerenost na potrebe građana i ostalih korisnika naših usluga, njihovo zadovoljstvo izvršenim uslugama su najvažnije vrijednosti prema kojima Gradski ured za gospodarstvo, rad i poduzetništvo mjeri i određuje svoju ukupnu uspješnost.</a:t>
            </a:r>
          </a:p>
        </p:txBody>
      </p:sp>
      <p:pic>
        <p:nvPicPr>
          <p:cNvPr id="12293" name="Picture 4" descr="grb grada 4x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3888" y="188913"/>
            <a:ext cx="6889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4" name="Group 5"/>
          <p:cNvGrpSpPr>
            <a:grpSpLocks/>
          </p:cNvGrpSpPr>
          <p:nvPr/>
        </p:nvGrpSpPr>
        <p:grpSpPr bwMode="auto">
          <a:xfrm>
            <a:off x="3649663" y="5445125"/>
            <a:ext cx="2362200" cy="887413"/>
            <a:chOff x="4080" y="3408"/>
            <a:chExt cx="1488" cy="606"/>
          </a:xfrm>
        </p:grpSpPr>
        <p:pic>
          <p:nvPicPr>
            <p:cNvPr id="1229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 y="3408"/>
              <a:ext cx="1488"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Rectangle 7"/>
            <p:cNvSpPr>
              <a:spLocks noChangeArrowheads="1"/>
            </p:cNvSpPr>
            <p:nvPr/>
          </p:nvSpPr>
          <p:spPr bwMode="auto">
            <a:xfrm>
              <a:off x="4332" y="3748"/>
              <a:ext cx="362" cy="18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sr-Latn-CS" sz="1800">
                <a:solidFill>
                  <a:schemeClr val="tx2"/>
                </a:solidFill>
                <a:latin typeface="Arial" charset="0"/>
              </a:endParaRPr>
            </a:p>
          </p:txBody>
        </p:sp>
        <p:sp>
          <p:nvSpPr>
            <p:cNvPr id="12297" name="Text Box 8"/>
            <p:cNvSpPr txBox="1">
              <a:spLocks noChangeArrowheads="1"/>
            </p:cNvSpPr>
            <p:nvPr/>
          </p:nvSpPr>
          <p:spPr bwMode="auto">
            <a:xfrm>
              <a:off x="4286" y="3702"/>
              <a:ext cx="528"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0"/>
                </a:spcBef>
                <a:spcAft>
                  <a:spcPct val="0"/>
                </a:spcAft>
                <a:defRPr sz="1200">
                  <a:solidFill>
                    <a:schemeClr val="tx1"/>
                  </a:solidFill>
                  <a:latin typeface="Tahoma" pitchFamily="34" charset="0"/>
                </a:defRPr>
              </a:lvl6pPr>
              <a:lvl7pPr marL="2971800" indent="-228600" eaLnBrk="0" fontAlgn="base" hangingPunct="0">
                <a:spcBef>
                  <a:spcPct val="0"/>
                </a:spcBef>
                <a:spcAft>
                  <a:spcPct val="0"/>
                </a:spcAft>
                <a:defRPr sz="1200">
                  <a:solidFill>
                    <a:schemeClr val="tx1"/>
                  </a:solidFill>
                  <a:latin typeface="Tahoma" pitchFamily="34" charset="0"/>
                </a:defRPr>
              </a:lvl7pPr>
              <a:lvl8pPr marL="3429000" indent="-228600" eaLnBrk="0" fontAlgn="base" hangingPunct="0">
                <a:spcBef>
                  <a:spcPct val="0"/>
                </a:spcBef>
                <a:spcAft>
                  <a:spcPct val="0"/>
                </a:spcAft>
                <a:defRPr sz="1200">
                  <a:solidFill>
                    <a:schemeClr val="tx1"/>
                  </a:solidFill>
                  <a:latin typeface="Tahoma" pitchFamily="34" charset="0"/>
                </a:defRPr>
              </a:lvl8pPr>
              <a:lvl9pPr marL="3886200" indent="-228600" eaLnBrk="0" fontAlgn="base" hangingPunct="0">
                <a:spcBef>
                  <a:spcPct val="0"/>
                </a:spcBef>
                <a:spcAft>
                  <a:spcPct val="0"/>
                </a:spcAft>
                <a:defRPr sz="1200">
                  <a:solidFill>
                    <a:schemeClr val="tx1"/>
                  </a:solidFill>
                  <a:latin typeface="Tahoma" pitchFamily="34" charset="0"/>
                </a:defRPr>
              </a:lvl9pPr>
            </a:lstStyle>
            <a:p>
              <a:pPr eaLnBrk="1" hangingPunct="1">
                <a:spcBef>
                  <a:spcPct val="50000"/>
                </a:spcBef>
              </a:pPr>
              <a:r>
                <a:rPr lang="hr-HR" b="1">
                  <a:latin typeface="Arial" charset="0"/>
                </a:rPr>
                <a:t>ISO 9001</a:t>
              </a:r>
            </a:p>
            <a:p>
              <a:pPr eaLnBrk="1" hangingPunct="1"/>
              <a:r>
                <a:rPr lang="hr-HR" b="1">
                  <a:latin typeface="Arial" charset="0"/>
                </a:rPr>
                <a:t>  Q-722</a:t>
              </a:r>
            </a:p>
          </p:txBody>
        </p:sp>
      </p:grpSp>
    </p:spTree>
    <p:extLst>
      <p:ext uri="{BB962C8B-B14F-4D97-AF65-F5344CB8AC3E}">
        <p14:creationId xmlns:p14="http://schemas.microsoft.com/office/powerpoint/2010/main" val="7471115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285852" y="1357298"/>
            <a:ext cx="6408737" cy="576263"/>
          </a:xfrm>
          <a:prstGeom prst="rect">
            <a:avLst/>
          </a:prstGeom>
          <a:solidFill>
            <a:schemeClr val="accent1">
              <a:lumMod val="40000"/>
              <a:lumOff val="60000"/>
            </a:schemeClr>
          </a:solidFill>
          <a:ln>
            <a:noFill/>
            <a:headEnd/>
            <a:tailEnd/>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anchor="ctr"/>
          <a:lstStyle/>
          <a:p>
            <a:pPr algn="ctr">
              <a:defRPr/>
            </a:pPr>
            <a:r>
              <a:rPr lang="hr-HR" b="1" dirty="0">
                <a:latin typeface="+mj-lt"/>
              </a:rPr>
              <a:t>GRADSKI URED ZA GOSPODARSTVO, RAD I PODUZETNIŠTVO</a:t>
            </a:r>
          </a:p>
        </p:txBody>
      </p:sp>
      <p:sp>
        <p:nvSpPr>
          <p:cNvPr id="3" name="Rectangle 2"/>
          <p:cNvSpPr/>
          <p:nvPr/>
        </p:nvSpPr>
        <p:spPr>
          <a:xfrm>
            <a:off x="2178066" y="3071810"/>
            <a:ext cx="2165350" cy="91283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pl-PL" sz="1200" b="1" dirty="0">
                <a:solidFill>
                  <a:schemeClr val="tx1"/>
                </a:solidFill>
                <a:latin typeface="+mj-lt"/>
              </a:rPr>
              <a:t>ODJEL ZA INVESTICIJE, PRAĆENJE STANJA U GOSPODARSTVU I TURIZAM</a:t>
            </a:r>
            <a:endParaRPr lang="hr-HR" sz="1200" b="1" dirty="0">
              <a:solidFill>
                <a:schemeClr val="tx1"/>
              </a:solidFill>
              <a:latin typeface="+mj-lt"/>
            </a:endParaRPr>
          </a:p>
        </p:txBody>
      </p:sp>
      <p:sp>
        <p:nvSpPr>
          <p:cNvPr id="4" name="Rectangle 3"/>
          <p:cNvSpPr/>
          <p:nvPr/>
        </p:nvSpPr>
        <p:spPr>
          <a:xfrm>
            <a:off x="2214546" y="4714884"/>
            <a:ext cx="2165350" cy="91917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hr-HR" sz="1200" b="1" dirty="0">
                <a:solidFill>
                  <a:schemeClr val="tx1"/>
                </a:solidFill>
                <a:latin typeface="+mj-lt"/>
              </a:rPr>
              <a:t>ODJEL ZA POTICANJE RAZVOJA OBRTA, MALOG I SREDNJEG PODUZETNIŠTVA</a:t>
            </a:r>
          </a:p>
        </p:txBody>
      </p:sp>
      <p:cxnSp>
        <p:nvCxnSpPr>
          <p:cNvPr id="5" name="Straight Connector 4"/>
          <p:cNvCxnSpPr/>
          <p:nvPr/>
        </p:nvCxnSpPr>
        <p:spPr>
          <a:xfrm rot="5400000">
            <a:off x="3028950" y="4114794"/>
            <a:ext cx="2943224" cy="1588"/>
          </a:xfrm>
          <a:prstGeom prst="line">
            <a:avLst/>
          </a:prstGeom>
          <a:ln>
            <a:solidFill>
              <a:schemeClr val="tx1"/>
            </a:solidFill>
          </a:ln>
        </p:spPr>
        <p:style>
          <a:lnRef idx="1">
            <a:schemeClr val="accent1"/>
          </a:lnRef>
          <a:fillRef idx="1002">
            <a:schemeClr val="lt1"/>
          </a:fillRef>
          <a:effectRef idx="0">
            <a:schemeClr val="accent1"/>
          </a:effectRef>
          <a:fontRef idx="minor">
            <a:schemeClr val="tx1"/>
          </a:fontRef>
        </p:style>
      </p:cxnSp>
      <p:cxnSp>
        <p:nvCxnSpPr>
          <p:cNvPr id="6" name="Straight Connector 5"/>
          <p:cNvCxnSpPr/>
          <p:nvPr/>
        </p:nvCxnSpPr>
        <p:spPr>
          <a:xfrm>
            <a:off x="4338653" y="3624281"/>
            <a:ext cx="142875" cy="0"/>
          </a:xfrm>
          <a:prstGeom prst="line">
            <a:avLst/>
          </a:prstGeom>
          <a:ln>
            <a:solidFill>
              <a:schemeClr val="tx1"/>
            </a:solidFill>
          </a:ln>
        </p:spPr>
        <p:style>
          <a:lnRef idx="1">
            <a:schemeClr val="accent1"/>
          </a:lnRef>
          <a:fillRef idx="1002">
            <a:schemeClr val="lt1"/>
          </a:fillRef>
          <a:effectRef idx="0">
            <a:schemeClr val="accent1"/>
          </a:effectRef>
          <a:fontRef idx="minor">
            <a:schemeClr val="tx1"/>
          </a:fontRef>
        </p:style>
      </p:cxnSp>
      <p:sp>
        <p:nvSpPr>
          <p:cNvPr id="7" name="Rectangle 6"/>
          <p:cNvSpPr/>
          <p:nvPr/>
        </p:nvSpPr>
        <p:spPr>
          <a:xfrm>
            <a:off x="4625991" y="3071810"/>
            <a:ext cx="2166937" cy="91283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hr-HR" sz="1200" b="1" dirty="0">
                <a:solidFill>
                  <a:schemeClr val="tx1"/>
                </a:solidFill>
                <a:latin typeface="+mj-lt"/>
              </a:rPr>
              <a:t>ODJEL ZA PRAĆENJE POSLOVANJA TRGOVAČKIH DRUŠTAVA U VLASNIŠTVU GRADA</a:t>
            </a:r>
          </a:p>
        </p:txBody>
      </p:sp>
      <p:sp>
        <p:nvSpPr>
          <p:cNvPr id="8" name="Rectangle 7"/>
          <p:cNvSpPr/>
          <p:nvPr/>
        </p:nvSpPr>
        <p:spPr>
          <a:xfrm>
            <a:off x="4625991" y="5135581"/>
            <a:ext cx="2166937" cy="865187"/>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pl-PL" sz="1200" b="1" dirty="0">
                <a:solidFill>
                  <a:schemeClr val="tx1"/>
                </a:solidFill>
                <a:latin typeface="+mj-lt"/>
              </a:rPr>
              <a:t>ODJEL ZA GOSPODARSKE DJELATNOSTI I RAD</a:t>
            </a:r>
            <a:endParaRPr lang="hr-HR" sz="1200" b="1" dirty="0">
              <a:solidFill>
                <a:schemeClr val="tx1"/>
              </a:solidFill>
              <a:latin typeface="+mj-lt"/>
            </a:endParaRPr>
          </a:p>
        </p:txBody>
      </p:sp>
      <p:cxnSp>
        <p:nvCxnSpPr>
          <p:cNvPr id="9" name="Straight Connector 8"/>
          <p:cNvCxnSpPr/>
          <p:nvPr/>
        </p:nvCxnSpPr>
        <p:spPr>
          <a:xfrm>
            <a:off x="4483116" y="3624281"/>
            <a:ext cx="144462" cy="1588"/>
          </a:xfrm>
          <a:prstGeom prst="line">
            <a:avLst/>
          </a:prstGeom>
          <a:ln>
            <a:solidFill>
              <a:schemeClr val="tx1"/>
            </a:solidFill>
          </a:ln>
        </p:spPr>
        <p:style>
          <a:lnRef idx="1">
            <a:schemeClr val="accent1"/>
          </a:lnRef>
          <a:fillRef idx="1002">
            <a:schemeClr val="lt1"/>
          </a:fillRef>
          <a:effectRef idx="0">
            <a:schemeClr val="accent1"/>
          </a:effectRef>
          <a:fontRef idx="minor">
            <a:schemeClr val="tx1"/>
          </a:fontRef>
        </p:style>
      </p:cxnSp>
      <p:sp>
        <p:nvSpPr>
          <p:cNvPr id="11" name="Rectangle 10"/>
          <p:cNvSpPr/>
          <p:nvPr/>
        </p:nvSpPr>
        <p:spPr>
          <a:xfrm>
            <a:off x="376253" y="3265506"/>
            <a:ext cx="1800225" cy="647700"/>
          </a:xfrm>
          <a:prstGeom prst="rect">
            <a:avLst/>
          </a:prstGeom>
        </p:spPr>
        <p:style>
          <a:lnRef idx="1">
            <a:schemeClr val="accent1"/>
          </a:lnRef>
          <a:fillRef idx="1002">
            <a:schemeClr val="lt1"/>
          </a:fillRef>
          <a:effectRef idx="1">
            <a:schemeClr val="accent1"/>
          </a:effectRef>
          <a:fontRef idx="minor">
            <a:schemeClr val="dk1"/>
          </a:fontRef>
        </p:style>
        <p:txBody>
          <a:bodyPr anchor="ctr"/>
          <a:lstStyle/>
          <a:p>
            <a:pPr algn="ctr">
              <a:defRPr/>
            </a:pPr>
            <a:r>
              <a:rPr lang="pl-PL" sz="1200" b="1" dirty="0">
                <a:solidFill>
                  <a:schemeClr val="tx1"/>
                </a:solidFill>
                <a:latin typeface="+mj-lt"/>
              </a:rPr>
              <a:t>Odsjek za praćenje stanja u gospodarstvu</a:t>
            </a:r>
            <a:endParaRPr lang="hr-HR" sz="1200" b="1" dirty="0">
              <a:solidFill>
                <a:schemeClr val="tx1"/>
              </a:solidFill>
              <a:latin typeface="+mj-lt"/>
            </a:endParaRPr>
          </a:p>
        </p:txBody>
      </p:sp>
      <p:sp>
        <p:nvSpPr>
          <p:cNvPr id="12" name="Rectangle 40"/>
          <p:cNvSpPr/>
          <p:nvPr/>
        </p:nvSpPr>
        <p:spPr>
          <a:xfrm>
            <a:off x="377841" y="3913206"/>
            <a:ext cx="1800225" cy="576263"/>
          </a:xfrm>
          <a:prstGeom prst="rect">
            <a:avLst/>
          </a:prstGeom>
        </p:spPr>
        <p:style>
          <a:lnRef idx="1">
            <a:schemeClr val="accent1"/>
          </a:lnRef>
          <a:fillRef idx="1002">
            <a:schemeClr val="lt1"/>
          </a:fillRef>
          <a:effectRef idx="1">
            <a:schemeClr val="accent1"/>
          </a:effectRef>
          <a:fontRef idx="minor">
            <a:schemeClr val="dk1"/>
          </a:fontRef>
        </p:style>
        <p:txBody>
          <a:bodyPr anchor="ctr"/>
          <a:lstStyle/>
          <a:p>
            <a:pPr algn="ctr">
              <a:defRPr/>
            </a:pPr>
            <a:r>
              <a:rPr lang="pl-PL" sz="1200" b="1" dirty="0">
                <a:solidFill>
                  <a:schemeClr val="tx1"/>
                </a:solidFill>
                <a:latin typeface="+mj-lt"/>
              </a:rPr>
              <a:t>Odsjek</a:t>
            </a:r>
            <a:r>
              <a:rPr lang="pl-PL" sz="1200" b="1" dirty="0">
                <a:solidFill>
                  <a:schemeClr val="accent1">
                    <a:lumMod val="75000"/>
                  </a:schemeClr>
                </a:solidFill>
                <a:effectLst>
                  <a:outerShdw blurRad="38100" dist="38100" dir="2700000" algn="tl">
                    <a:srgbClr val="000000"/>
                  </a:outerShdw>
                </a:effectLst>
                <a:latin typeface="+mj-lt"/>
              </a:rPr>
              <a:t> </a:t>
            </a:r>
            <a:r>
              <a:rPr lang="pl-PL" sz="1200" b="1" dirty="0">
                <a:solidFill>
                  <a:schemeClr val="tx1"/>
                </a:solidFill>
                <a:latin typeface="+mj-lt"/>
              </a:rPr>
              <a:t>za turizam</a:t>
            </a:r>
            <a:endParaRPr lang="hr-HR" sz="1200" b="1" dirty="0">
              <a:solidFill>
                <a:schemeClr val="tx1"/>
              </a:solidFill>
              <a:latin typeface="+mj-lt"/>
            </a:endParaRPr>
          </a:p>
        </p:txBody>
      </p:sp>
      <p:sp>
        <p:nvSpPr>
          <p:cNvPr id="13" name="Rectangle 40"/>
          <p:cNvSpPr/>
          <p:nvPr/>
        </p:nvSpPr>
        <p:spPr>
          <a:xfrm>
            <a:off x="6786578" y="4343419"/>
            <a:ext cx="1798638" cy="647700"/>
          </a:xfrm>
          <a:prstGeom prst="rect">
            <a:avLst/>
          </a:prstGeom>
        </p:spPr>
        <p:style>
          <a:lnRef idx="1">
            <a:schemeClr val="accent1"/>
          </a:lnRef>
          <a:fillRef idx="1002">
            <a:schemeClr val="lt1"/>
          </a:fillRef>
          <a:effectRef idx="1">
            <a:schemeClr val="accent1"/>
          </a:effectRef>
          <a:fontRef idx="minor">
            <a:schemeClr val="dk1"/>
          </a:fontRef>
        </p:style>
        <p:txBody>
          <a:bodyPr anchor="ctr"/>
          <a:lstStyle/>
          <a:p>
            <a:pPr algn="ctr">
              <a:defRPr/>
            </a:pPr>
            <a:r>
              <a:rPr lang="pl-PL" sz="1100" b="1" dirty="0">
                <a:solidFill>
                  <a:schemeClr val="tx1"/>
                </a:solidFill>
                <a:latin typeface="+mj-lt"/>
              </a:rPr>
              <a:t>Odsjek za obrtnI registar, evidenciju kolektivnih ugovora i registar udruga sindikata i poslodavaca</a:t>
            </a:r>
            <a:endParaRPr lang="hr-HR" sz="1100" b="1" dirty="0">
              <a:solidFill>
                <a:schemeClr val="tx1"/>
              </a:solidFill>
              <a:latin typeface="+mj-lt"/>
            </a:endParaRPr>
          </a:p>
        </p:txBody>
      </p:sp>
      <p:sp>
        <p:nvSpPr>
          <p:cNvPr id="14" name="Rectangle 40"/>
          <p:cNvSpPr/>
          <p:nvPr/>
        </p:nvSpPr>
        <p:spPr>
          <a:xfrm>
            <a:off x="6786578" y="4991119"/>
            <a:ext cx="1798638" cy="576262"/>
          </a:xfrm>
          <a:prstGeom prst="rect">
            <a:avLst/>
          </a:prstGeom>
        </p:spPr>
        <p:style>
          <a:lnRef idx="1">
            <a:schemeClr val="accent1"/>
          </a:lnRef>
          <a:fillRef idx="1002">
            <a:schemeClr val="lt1"/>
          </a:fillRef>
          <a:effectRef idx="1">
            <a:schemeClr val="accent1"/>
          </a:effectRef>
          <a:fontRef idx="minor">
            <a:schemeClr val="dk1"/>
          </a:fontRef>
        </p:style>
        <p:txBody>
          <a:bodyPr anchor="ctr"/>
          <a:lstStyle/>
          <a:p>
            <a:pPr algn="ctr">
              <a:defRPr/>
            </a:pPr>
            <a:r>
              <a:rPr lang="pl-PL" sz="1200" b="1">
                <a:solidFill>
                  <a:schemeClr val="tx1"/>
                </a:solidFill>
                <a:latin typeface="+mj-lt"/>
              </a:rPr>
              <a:t>Odsjek za utvrđivanje MTU za obavljanje gospodarskih djelatnosti</a:t>
            </a:r>
            <a:endParaRPr lang="hr-HR" sz="1200" b="1">
              <a:solidFill>
                <a:schemeClr val="tx1"/>
              </a:solidFill>
              <a:latin typeface="+mj-lt"/>
            </a:endParaRPr>
          </a:p>
        </p:txBody>
      </p:sp>
      <p:sp>
        <p:nvSpPr>
          <p:cNvPr id="15" name="Rectangle 40"/>
          <p:cNvSpPr/>
          <p:nvPr/>
        </p:nvSpPr>
        <p:spPr>
          <a:xfrm>
            <a:off x="6786578" y="5567381"/>
            <a:ext cx="1798638" cy="574675"/>
          </a:xfrm>
          <a:prstGeom prst="rect">
            <a:avLst/>
          </a:prstGeom>
        </p:spPr>
        <p:style>
          <a:lnRef idx="1">
            <a:schemeClr val="accent1"/>
          </a:lnRef>
          <a:fillRef idx="1002">
            <a:schemeClr val="lt1"/>
          </a:fillRef>
          <a:effectRef idx="1">
            <a:schemeClr val="accent1"/>
          </a:effectRef>
          <a:fontRef idx="minor">
            <a:schemeClr val="dk1"/>
          </a:fontRef>
        </p:style>
        <p:txBody>
          <a:bodyPr anchor="ctr"/>
          <a:lstStyle/>
          <a:p>
            <a:pPr algn="ctr">
              <a:defRPr/>
            </a:pPr>
            <a:r>
              <a:rPr lang="pl-PL" sz="1200" b="1">
                <a:solidFill>
                  <a:schemeClr val="tx1"/>
                </a:solidFill>
                <a:latin typeface="+mj-lt"/>
              </a:rPr>
              <a:t>Područni odsjek Sesvete</a:t>
            </a:r>
            <a:endParaRPr lang="hr-HR" sz="1200" b="1">
              <a:solidFill>
                <a:schemeClr val="tx1"/>
              </a:solidFill>
              <a:latin typeface="+mj-lt"/>
            </a:endParaRPr>
          </a:p>
        </p:txBody>
      </p:sp>
      <p:sp>
        <p:nvSpPr>
          <p:cNvPr id="16" name="Rectangle 40"/>
          <p:cNvSpPr/>
          <p:nvPr/>
        </p:nvSpPr>
        <p:spPr>
          <a:xfrm>
            <a:off x="6786578" y="6143644"/>
            <a:ext cx="1798638" cy="576262"/>
          </a:xfrm>
          <a:prstGeom prst="rect">
            <a:avLst/>
          </a:prstGeom>
        </p:spPr>
        <p:style>
          <a:lnRef idx="1">
            <a:schemeClr val="accent1"/>
          </a:lnRef>
          <a:fillRef idx="1002">
            <a:schemeClr val="lt1"/>
          </a:fillRef>
          <a:effectRef idx="1">
            <a:schemeClr val="accent1"/>
          </a:effectRef>
          <a:fontRef idx="minor">
            <a:schemeClr val="dk1"/>
          </a:fontRef>
        </p:style>
        <p:txBody>
          <a:bodyPr anchor="ctr"/>
          <a:lstStyle/>
          <a:p>
            <a:pPr algn="ctr">
              <a:defRPr/>
            </a:pPr>
            <a:r>
              <a:rPr lang="pl-PL" sz="1200" b="1">
                <a:solidFill>
                  <a:schemeClr val="tx1"/>
                </a:solidFill>
                <a:latin typeface="+mj-lt"/>
              </a:rPr>
              <a:t>Područni odsjek Susedgrad</a:t>
            </a:r>
            <a:endParaRPr lang="hr-HR" sz="1200" b="1">
              <a:solidFill>
                <a:schemeClr val="tx1"/>
              </a:solidFill>
              <a:latin typeface="+mj-lt"/>
            </a:endParaRPr>
          </a:p>
        </p:txBody>
      </p:sp>
      <p:sp>
        <p:nvSpPr>
          <p:cNvPr id="17" name="Rectangle 40"/>
          <p:cNvSpPr/>
          <p:nvPr/>
        </p:nvSpPr>
        <p:spPr>
          <a:xfrm>
            <a:off x="6786578" y="2833706"/>
            <a:ext cx="1798638" cy="647700"/>
          </a:xfrm>
          <a:prstGeom prst="rect">
            <a:avLst/>
          </a:prstGeom>
        </p:spPr>
        <p:style>
          <a:lnRef idx="1">
            <a:schemeClr val="accent1"/>
          </a:lnRef>
          <a:fillRef idx="1002">
            <a:schemeClr val="lt1"/>
          </a:fillRef>
          <a:effectRef idx="1">
            <a:schemeClr val="accent1"/>
          </a:effectRef>
          <a:fontRef idx="minor">
            <a:schemeClr val="dk1"/>
          </a:fontRef>
        </p:style>
        <p:txBody>
          <a:bodyPr anchor="ctr"/>
          <a:lstStyle/>
          <a:p>
            <a:pPr algn="ctr">
              <a:defRPr/>
            </a:pPr>
            <a:r>
              <a:rPr lang="pl-PL" sz="1200" b="1">
                <a:solidFill>
                  <a:schemeClr val="tx1"/>
                </a:solidFill>
                <a:latin typeface="+mj-lt"/>
              </a:rPr>
              <a:t>Odsjek za gospodarske i analitičko-financijske poslove</a:t>
            </a:r>
            <a:endParaRPr lang="hr-HR" sz="1200" b="1">
              <a:solidFill>
                <a:schemeClr val="tx1"/>
              </a:solidFill>
              <a:latin typeface="+mj-lt"/>
            </a:endParaRPr>
          </a:p>
        </p:txBody>
      </p:sp>
      <p:sp>
        <p:nvSpPr>
          <p:cNvPr id="18" name="Rectangle 40"/>
          <p:cNvSpPr/>
          <p:nvPr/>
        </p:nvSpPr>
        <p:spPr>
          <a:xfrm>
            <a:off x="6786578" y="3481406"/>
            <a:ext cx="1798638" cy="719138"/>
          </a:xfrm>
          <a:prstGeom prst="rect">
            <a:avLst/>
          </a:prstGeom>
        </p:spPr>
        <p:style>
          <a:lnRef idx="1">
            <a:schemeClr val="accent1"/>
          </a:lnRef>
          <a:fillRef idx="1002">
            <a:schemeClr val="lt1"/>
          </a:fillRef>
          <a:effectRef idx="1">
            <a:schemeClr val="accent1"/>
          </a:effectRef>
          <a:fontRef idx="minor">
            <a:schemeClr val="dk1"/>
          </a:fontRef>
        </p:style>
        <p:txBody>
          <a:bodyPr anchor="ctr"/>
          <a:lstStyle/>
          <a:p>
            <a:pPr algn="ctr">
              <a:defRPr/>
            </a:pPr>
            <a:r>
              <a:rPr lang="pl-PL" sz="1100" b="1" dirty="0">
                <a:solidFill>
                  <a:schemeClr val="tx1"/>
                </a:solidFill>
                <a:latin typeface="+mj-lt"/>
              </a:rPr>
              <a:t>Odsjek za organizacijske i financijsko-materijalne poslove, te restrukturiranje i privatizaciju</a:t>
            </a:r>
            <a:endParaRPr lang="hr-HR" sz="1100" b="1" dirty="0">
              <a:solidFill>
                <a:schemeClr val="tx1"/>
              </a:solidFill>
              <a:latin typeface="+mj-lt"/>
            </a:endParaRPr>
          </a:p>
        </p:txBody>
      </p:sp>
      <p:sp>
        <p:nvSpPr>
          <p:cNvPr id="19" name="Rectangle 18"/>
          <p:cNvSpPr/>
          <p:nvPr/>
        </p:nvSpPr>
        <p:spPr>
          <a:xfrm>
            <a:off x="3071802" y="2214554"/>
            <a:ext cx="2857500" cy="423863"/>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hr-HR" sz="1400" b="1" dirty="0" smtClean="0">
                <a:solidFill>
                  <a:schemeClr val="tx1"/>
                </a:solidFill>
                <a:latin typeface="+mj-lt"/>
              </a:rPr>
              <a:t>Izvan ustrojstvena </a:t>
            </a:r>
            <a:r>
              <a:rPr lang="hr-HR" sz="1400" b="1" dirty="0">
                <a:solidFill>
                  <a:schemeClr val="tx1"/>
                </a:solidFill>
                <a:latin typeface="+mj-lt"/>
              </a:rPr>
              <a:t>jedinica</a:t>
            </a:r>
          </a:p>
        </p:txBody>
      </p:sp>
      <p:cxnSp>
        <p:nvCxnSpPr>
          <p:cNvPr id="20" name="Straight Connector 19"/>
          <p:cNvCxnSpPr/>
          <p:nvPr/>
        </p:nvCxnSpPr>
        <p:spPr>
          <a:xfrm rot="5400000">
            <a:off x="4356893" y="2072471"/>
            <a:ext cx="288925" cy="1588"/>
          </a:xfrm>
          <a:prstGeom prst="line">
            <a:avLst/>
          </a:prstGeom>
          <a:ln>
            <a:solidFill>
              <a:schemeClr val="tx1"/>
            </a:solidFill>
          </a:ln>
        </p:spPr>
        <p:style>
          <a:lnRef idx="1">
            <a:schemeClr val="accent1"/>
          </a:lnRef>
          <a:fillRef idx="1002">
            <a:schemeClr val="lt1"/>
          </a:fillRef>
          <a:effectRef idx="0">
            <a:schemeClr val="accent1"/>
          </a:effectRef>
          <a:fontRef idx="minor">
            <a:schemeClr val="tx1"/>
          </a:fontRef>
        </p:style>
      </p:cxnSp>
      <p:sp>
        <p:nvSpPr>
          <p:cNvPr id="21" name="Rectangle 40"/>
          <p:cNvSpPr/>
          <p:nvPr/>
        </p:nvSpPr>
        <p:spPr>
          <a:xfrm>
            <a:off x="377841" y="2571744"/>
            <a:ext cx="1800225" cy="693762"/>
          </a:xfrm>
          <a:prstGeom prst="rect">
            <a:avLst/>
          </a:prstGeom>
        </p:spPr>
        <p:style>
          <a:lnRef idx="1">
            <a:schemeClr val="accent1"/>
          </a:lnRef>
          <a:fillRef idx="1002">
            <a:schemeClr val="lt1"/>
          </a:fillRef>
          <a:effectRef idx="1">
            <a:schemeClr val="accent1"/>
          </a:effectRef>
          <a:fontRef idx="minor">
            <a:schemeClr val="dk1"/>
          </a:fontRef>
        </p:style>
        <p:txBody>
          <a:bodyPr anchor="ctr"/>
          <a:lstStyle/>
          <a:p>
            <a:pPr algn="ctr">
              <a:defRPr/>
            </a:pPr>
            <a:r>
              <a:rPr lang="pl-PL" sz="1200" b="1" dirty="0">
                <a:solidFill>
                  <a:schemeClr val="tx1"/>
                </a:solidFill>
                <a:latin typeface="+mj-lt"/>
              </a:rPr>
              <a:t>Odsjek za ulaganja i investicijske projekte</a:t>
            </a:r>
            <a:endParaRPr lang="hr-HR" sz="1200" b="1" dirty="0">
              <a:solidFill>
                <a:schemeClr val="tx1"/>
              </a:solidFill>
              <a:latin typeface="+mj-lt"/>
            </a:endParaRPr>
          </a:p>
        </p:txBody>
      </p:sp>
      <p:cxnSp>
        <p:nvCxnSpPr>
          <p:cNvPr id="23" name="Straight Connector 22"/>
          <p:cNvCxnSpPr/>
          <p:nvPr/>
        </p:nvCxnSpPr>
        <p:spPr>
          <a:xfrm>
            <a:off x="4500562" y="5572140"/>
            <a:ext cx="144462" cy="1588"/>
          </a:xfrm>
          <a:prstGeom prst="line">
            <a:avLst/>
          </a:prstGeom>
          <a:ln>
            <a:solidFill>
              <a:schemeClr val="tx1"/>
            </a:solidFill>
          </a:ln>
        </p:spPr>
        <p:style>
          <a:lnRef idx="1">
            <a:schemeClr val="accent1"/>
          </a:lnRef>
          <a:fillRef idx="1002">
            <a:schemeClr val="lt1"/>
          </a:fillRef>
          <a:effectRef idx="0">
            <a:schemeClr val="accent1"/>
          </a:effectRef>
          <a:fontRef idx="minor">
            <a:schemeClr val="tx1"/>
          </a:fontRef>
        </p:style>
      </p:cxnSp>
      <p:cxnSp>
        <p:nvCxnSpPr>
          <p:cNvPr id="36" name="Straight Connector 35"/>
          <p:cNvCxnSpPr/>
          <p:nvPr/>
        </p:nvCxnSpPr>
        <p:spPr>
          <a:xfrm>
            <a:off x="4357686" y="5214950"/>
            <a:ext cx="144462" cy="1588"/>
          </a:xfrm>
          <a:prstGeom prst="line">
            <a:avLst/>
          </a:prstGeom>
          <a:ln>
            <a:solidFill>
              <a:schemeClr val="tx1"/>
            </a:solidFill>
          </a:ln>
        </p:spPr>
        <p:style>
          <a:lnRef idx="1">
            <a:schemeClr val="accent1"/>
          </a:lnRef>
          <a:fillRef idx="1002">
            <a:schemeClr val="lt1"/>
          </a:fillRef>
          <a:effectRef idx="0">
            <a:schemeClr val="accent1"/>
          </a:effectRef>
          <a:fontRef idx="minor">
            <a:schemeClr val="tx1"/>
          </a:fontRef>
        </p:style>
      </p:cxnSp>
      <p:sp>
        <p:nvSpPr>
          <p:cNvPr id="40" name="Rectangle 5"/>
          <p:cNvSpPr>
            <a:spLocks noChangeArrowheads="1"/>
          </p:cNvSpPr>
          <p:nvPr/>
        </p:nvSpPr>
        <p:spPr bwMode="auto">
          <a:xfrm>
            <a:off x="928661" y="611981"/>
            <a:ext cx="7551763" cy="531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defRPr/>
            </a:pPr>
            <a:r>
              <a:rPr lang="hr-HR" sz="3600" b="1" dirty="0" smtClean="0">
                <a:solidFill>
                  <a:schemeClr val="accent2"/>
                </a:solidFill>
                <a:latin typeface="+mj-lt"/>
              </a:rPr>
              <a:t>Organizacijska shema</a:t>
            </a:r>
            <a:endParaRPr lang="hr-HR" sz="3600" b="1" dirty="0">
              <a:solidFill>
                <a:schemeClr val="accent2"/>
              </a:solidFill>
              <a:latin typeface="+mj-lt"/>
              <a:ea typeface="+mj-ea"/>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6E4683-0383-4977-84F2-ED8444C00C7D}" type="slidenum">
              <a:rPr lang="hr-HR" sz="1400" smtClean="0">
                <a:solidFill>
                  <a:srgbClr val="000000"/>
                </a:solidFill>
                <a:latin typeface="Arial" charset="0"/>
              </a:rPr>
              <a:pPr fontAlgn="base">
                <a:spcBef>
                  <a:spcPct val="0"/>
                </a:spcBef>
                <a:spcAft>
                  <a:spcPct val="0"/>
                </a:spcAft>
              </a:pPr>
              <a:t>31</a:t>
            </a:fld>
            <a:endParaRPr lang="hr-HR" sz="1400" smtClean="0">
              <a:solidFill>
                <a:srgbClr val="000000"/>
              </a:solidFill>
              <a:latin typeface="Arial" charset="0"/>
            </a:endParaRPr>
          </a:p>
        </p:txBody>
      </p:sp>
      <p:sp>
        <p:nvSpPr>
          <p:cNvPr id="2053" name="Rectangle 4"/>
          <p:cNvSpPr>
            <a:spLocks noChangeArrowheads="1"/>
          </p:cNvSpPr>
          <p:nvPr/>
        </p:nvSpPr>
        <p:spPr bwMode="auto">
          <a:xfrm>
            <a:off x="468313" y="1600200"/>
            <a:ext cx="8229600" cy="1108075"/>
          </a:xfrm>
          <a:prstGeom prst="rect">
            <a:avLst/>
          </a:prstGeom>
          <a:noFill/>
          <a:ln w="9525">
            <a:noFill/>
            <a:miter lim="800000"/>
            <a:headEnd/>
            <a:tailEnd/>
          </a:ln>
        </p:spPr>
        <p:txBody>
          <a:bodyPr/>
          <a:lstStyle/>
          <a:p>
            <a:pPr marL="914400" lvl="1" indent="-457200" fontAlgn="base">
              <a:lnSpc>
                <a:spcPct val="80000"/>
              </a:lnSpc>
              <a:spcBef>
                <a:spcPct val="20000"/>
              </a:spcBef>
              <a:spcAft>
                <a:spcPct val="0"/>
              </a:spcAft>
              <a:buClr>
                <a:srgbClr val="F49100"/>
              </a:buClr>
              <a:buSzPct val="120000"/>
              <a:buFont typeface="Arial" charset="0"/>
              <a:buChar char="•"/>
            </a:pPr>
            <a:r>
              <a:rPr lang="hr-HR" sz="3200">
                <a:solidFill>
                  <a:srgbClr val="083763"/>
                </a:solidFill>
                <a:latin typeface="Calibri" pitchFamily="34" charset="0"/>
              </a:rPr>
              <a:t>na području GZ posluje 13.448 obrta ili 16,39% ukupnog broja u RH</a:t>
            </a:r>
          </a:p>
        </p:txBody>
      </p:sp>
      <p:sp>
        <p:nvSpPr>
          <p:cNvPr id="2054" name="Rectangle 5"/>
          <p:cNvSpPr>
            <a:spLocks noChangeArrowheads="1"/>
          </p:cNvSpPr>
          <p:nvPr/>
        </p:nvSpPr>
        <p:spPr bwMode="auto">
          <a:xfrm>
            <a:off x="250825" y="611188"/>
            <a:ext cx="8229600" cy="1000125"/>
          </a:xfrm>
          <a:prstGeom prst="rect">
            <a:avLst/>
          </a:prstGeom>
          <a:noFill/>
          <a:ln w="9525">
            <a:noFill/>
            <a:miter lim="800000"/>
            <a:headEnd/>
            <a:tailEnd/>
          </a:ln>
        </p:spPr>
        <p:txBody>
          <a:bodyPr anchor="ctr"/>
          <a:lstStyle/>
          <a:p>
            <a:pPr fontAlgn="base">
              <a:spcBef>
                <a:spcPct val="0"/>
              </a:spcBef>
              <a:spcAft>
                <a:spcPct val="0"/>
              </a:spcAft>
            </a:pPr>
            <a:r>
              <a:rPr lang="hr-HR" sz="4000" b="1">
                <a:solidFill>
                  <a:srgbClr val="009DD9"/>
                </a:solidFill>
                <a:latin typeface="Calibri" pitchFamily="34" charset="0"/>
              </a:rPr>
              <a:t>Obrtništvo u Gradu Zagrebu</a:t>
            </a:r>
          </a:p>
        </p:txBody>
      </p:sp>
      <p:graphicFrame>
        <p:nvGraphicFramePr>
          <p:cNvPr id="2051" name="Object 3"/>
          <p:cNvGraphicFramePr>
            <a:graphicFrameLocks noChangeAspect="1"/>
          </p:cNvGraphicFramePr>
          <p:nvPr/>
        </p:nvGraphicFramePr>
        <p:xfrm>
          <a:off x="280988" y="2565400"/>
          <a:ext cx="8351837" cy="3455988"/>
        </p:xfrm>
        <a:graphic>
          <a:graphicData uri="http://schemas.openxmlformats.org/presentationml/2006/ole">
            <mc:AlternateContent xmlns:mc="http://schemas.openxmlformats.org/markup-compatibility/2006">
              <mc:Choice xmlns:v="urn:schemas-microsoft-com:vml" Requires="v">
                <p:oleObj spid="_x0000_s87054" name="Chart" r:id="rId3" imgW="8229600" imgH="3809970" progId="MSGraph.Chart.8">
                  <p:embed followColorScheme="full"/>
                </p:oleObj>
              </mc:Choice>
              <mc:Fallback>
                <p:oleObj name="Chart" r:id="rId3" imgW="8229600" imgH="3809970" progId="MSGraph.Chart.8">
                  <p:embed followColorScheme="full"/>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88" y="2565400"/>
                        <a:ext cx="8351837" cy="3455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Text Box 7"/>
          <p:cNvSpPr txBox="1">
            <a:spLocks noChangeArrowheads="1"/>
          </p:cNvSpPr>
          <p:nvPr/>
        </p:nvSpPr>
        <p:spPr bwMode="auto">
          <a:xfrm>
            <a:off x="539750" y="6021388"/>
            <a:ext cx="5940425" cy="276225"/>
          </a:xfrm>
          <a:prstGeom prst="rect">
            <a:avLst/>
          </a:prstGeom>
          <a:noFill/>
          <a:ln w="9525">
            <a:noFill/>
            <a:miter lim="800000"/>
            <a:headEnd/>
            <a:tailEnd/>
          </a:ln>
        </p:spPr>
        <p:txBody>
          <a:bodyPr>
            <a:spAutoFit/>
          </a:bodyPr>
          <a:lstStyle/>
          <a:p>
            <a:pPr fontAlgn="base">
              <a:spcBef>
                <a:spcPct val="50000"/>
              </a:spcBef>
              <a:spcAft>
                <a:spcPct val="0"/>
              </a:spcAft>
            </a:pPr>
            <a:r>
              <a:rPr lang="hr-HR" sz="1200" b="1">
                <a:solidFill>
                  <a:srgbClr val="002060"/>
                </a:solidFill>
                <a:latin typeface="Calibri" pitchFamily="34" charset="0"/>
              </a:rPr>
              <a:t>Izvor: Ministarstvo poduzetništva i obrta, Središnji obrtni registar</a:t>
            </a:r>
          </a:p>
        </p:txBody>
      </p:sp>
      <p:pic>
        <p:nvPicPr>
          <p:cNvPr id="2056" name="Picture 8" descr="grb grada 4x5"/>
          <p:cNvPicPr>
            <a:picLocks noChangeAspect="1" noChangeArrowheads="1"/>
          </p:cNvPicPr>
          <p:nvPr/>
        </p:nvPicPr>
        <p:blipFill>
          <a:blip r:embed="rId5"/>
          <a:srcRect/>
          <a:stretch>
            <a:fillRect/>
          </a:stretch>
        </p:blipFill>
        <p:spPr bwMode="auto">
          <a:xfrm>
            <a:off x="8243888" y="188913"/>
            <a:ext cx="688975" cy="846137"/>
          </a:xfrm>
          <a:prstGeom prst="rect">
            <a:avLst/>
          </a:prstGeom>
          <a:noFill/>
          <a:ln w="9525">
            <a:noFill/>
            <a:miter lim="800000"/>
            <a:headEnd/>
            <a:tailEnd/>
          </a:ln>
        </p:spPr>
      </p:pic>
    </p:spTree>
    <p:extLst>
      <p:ext uri="{BB962C8B-B14F-4D97-AF65-F5344CB8AC3E}">
        <p14:creationId xmlns:p14="http://schemas.microsoft.com/office/powerpoint/2010/main" val="36805029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CFD385-3870-43B4-A4E3-4C88AB5E1D45}" type="slidenum">
              <a:rPr lang="hr-HR" sz="1400" smtClean="0">
                <a:solidFill>
                  <a:srgbClr val="000000"/>
                </a:solidFill>
                <a:latin typeface="Arial" charset="0"/>
              </a:rPr>
              <a:pPr fontAlgn="base">
                <a:spcBef>
                  <a:spcPct val="0"/>
                </a:spcBef>
                <a:spcAft>
                  <a:spcPct val="0"/>
                </a:spcAft>
              </a:pPr>
              <a:t>32</a:t>
            </a:fld>
            <a:endParaRPr lang="hr-HR" sz="1400" smtClean="0">
              <a:solidFill>
                <a:srgbClr val="000000"/>
              </a:solidFill>
              <a:latin typeface="Arial" charset="0"/>
            </a:endParaRPr>
          </a:p>
        </p:txBody>
      </p:sp>
      <p:sp>
        <p:nvSpPr>
          <p:cNvPr id="31746" name="Rectangle 4"/>
          <p:cNvSpPr>
            <a:spLocks noGrp="1" noChangeArrowheads="1"/>
          </p:cNvSpPr>
          <p:nvPr>
            <p:ph type="title"/>
          </p:nvPr>
        </p:nvSpPr>
        <p:spPr>
          <a:xfrm>
            <a:off x="519113" y="765175"/>
            <a:ext cx="8229600" cy="854075"/>
          </a:xfrm>
        </p:spPr>
        <p:txBody>
          <a:bodyPr/>
          <a:lstStyle/>
          <a:p>
            <a:pPr eaLnBrk="1" hangingPunct="1"/>
            <a:r>
              <a:rPr lang="hr-HR" sz="3600" smtClean="0"/>
              <a:t>Struktura obrta prema NKD 2007.</a:t>
            </a:r>
          </a:p>
        </p:txBody>
      </p:sp>
      <p:graphicFrame>
        <p:nvGraphicFramePr>
          <p:cNvPr id="31838" name="Group 94"/>
          <p:cNvGraphicFramePr>
            <a:graphicFrameLocks noGrp="1"/>
          </p:cNvGraphicFramePr>
          <p:nvPr/>
        </p:nvGraphicFramePr>
        <p:xfrm>
          <a:off x="1116013" y="1700213"/>
          <a:ext cx="6985000" cy="4310066"/>
        </p:xfrm>
        <a:graphic>
          <a:graphicData uri="http://schemas.openxmlformats.org/drawingml/2006/table">
            <a:tbl>
              <a:tblPr/>
              <a:tblGrid>
                <a:gridCol w="3887787"/>
                <a:gridCol w="1223963"/>
                <a:gridCol w="720725"/>
                <a:gridCol w="723900"/>
                <a:gridCol w="428625"/>
              </a:tblGrid>
              <a:tr h="679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sz="1400" b="1" i="0" u="none" strike="noStrike" cap="none" normalizeH="0" baseline="0" smtClean="0">
                          <a:ln>
                            <a:noFill/>
                          </a:ln>
                          <a:solidFill>
                            <a:srgbClr val="0B5395"/>
                          </a:solidFill>
                          <a:effectLst/>
                          <a:latin typeface="Arial" charset="0"/>
                        </a:rPr>
                        <a:t>DJELATNOST</a:t>
                      </a:r>
                    </a:p>
                  </a:txBody>
                  <a:tcPr marL="90000" marR="90000" marT="46807" marB="468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sz="1400" b="1" i="0" u="none" strike="noStrike" cap="none" normalizeH="0" baseline="0" smtClean="0">
                          <a:ln>
                            <a:noFill/>
                          </a:ln>
                          <a:solidFill>
                            <a:srgbClr val="0B5395"/>
                          </a:solidFill>
                          <a:effectLst/>
                          <a:latin typeface="Arial" charset="0"/>
                        </a:rPr>
                        <a:t>BROJ OBRTNIKA</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sz="1400" b="1" i="0" u="none" strike="noStrike" cap="none" normalizeH="0" baseline="0" smtClean="0">
                          <a:ln>
                            <a:noFill/>
                          </a:ln>
                          <a:solidFill>
                            <a:srgbClr val="0B5395"/>
                          </a:solidFill>
                          <a:effectLst/>
                          <a:latin typeface="Arial" charset="0"/>
                        </a:rPr>
                        <a:t>%</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sz="1200" b="1" i="0" u="none" strike="noStrike" cap="none" normalizeH="0" baseline="0" smtClean="0">
                          <a:ln>
                            <a:noFill/>
                          </a:ln>
                          <a:solidFill>
                            <a:srgbClr val="0B5395"/>
                          </a:solidFill>
                          <a:effectLst/>
                          <a:latin typeface="Arial" charset="0"/>
                        </a:rPr>
                        <a:t>INDEKS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hr-HR" sz="1200" b="1" i="0" u="none" strike="noStrike" cap="none" normalizeH="0" baseline="0" smtClean="0">
                          <a:ln>
                            <a:noFill/>
                          </a:ln>
                          <a:solidFill>
                            <a:srgbClr val="0B5395"/>
                          </a:solidFill>
                          <a:effectLst/>
                          <a:latin typeface="Arial" charset="0"/>
                        </a:rPr>
                        <a:t>30.09.2013./ 31.12.2012.</a:t>
                      </a:r>
                    </a:p>
                  </a:txBody>
                  <a:tcPr marL="90000" marR="90000" marT="46807" marB="468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sr-Latn-CS"/>
                    </a:p>
                  </a:txBody>
                  <a:tcPr/>
                </a:tc>
              </a:tr>
              <a:tr h="363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500" b="0" i="0" u="none" strike="noStrike" cap="none" normalizeH="0" baseline="0" smtClean="0">
                          <a:ln>
                            <a:noFill/>
                          </a:ln>
                          <a:solidFill>
                            <a:srgbClr val="0B5395"/>
                          </a:solidFill>
                          <a:effectLst/>
                          <a:latin typeface="Arial" charset="0"/>
                        </a:rPr>
                        <a:t>Trgovina</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hr-HR" sz="1400" b="0" i="0" u="none" strike="noStrike" cap="none" normalizeH="0" baseline="0" smtClean="0">
                          <a:ln>
                            <a:noFill/>
                          </a:ln>
                          <a:solidFill>
                            <a:srgbClr val="0B5395"/>
                          </a:solidFill>
                          <a:effectLst/>
                          <a:latin typeface="Arial" charset="0"/>
                        </a:rPr>
                        <a:t>2.701</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hr-HR" sz="1400" b="0" i="0" u="none" strike="noStrike" cap="none" normalizeH="0" baseline="0" smtClean="0">
                          <a:ln>
                            <a:noFill/>
                          </a:ln>
                          <a:solidFill>
                            <a:srgbClr val="0B5395"/>
                          </a:solidFill>
                          <a:effectLst/>
                          <a:latin typeface="Arial" charset="0"/>
                        </a:rPr>
                        <a:t>20,1</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hr-HR" sz="1400" b="0" i="0" u="none" strike="noStrike" cap="none" normalizeH="0" baseline="0" smtClean="0">
                          <a:ln>
                            <a:noFill/>
                          </a:ln>
                          <a:solidFill>
                            <a:srgbClr val="0B5395"/>
                          </a:solidFill>
                          <a:effectLst/>
                          <a:latin typeface="Arial" charset="0"/>
                        </a:rPr>
                        <a:t>93,0</a:t>
                      </a:r>
                    </a:p>
                  </a:txBody>
                  <a:tcPr marT="45727" marB="45727"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hr-HR" sz="1400" b="0" i="0" u="none" strike="noStrike" cap="none" normalizeH="0" baseline="0" smtClean="0">
                        <a:ln>
                          <a:noFill/>
                        </a:ln>
                        <a:solidFill>
                          <a:schemeClr val="tx1"/>
                        </a:solidFill>
                        <a:effectLst/>
                        <a:latin typeface="Arial" charset="0"/>
                      </a:endParaRPr>
                    </a:p>
                  </a:txBody>
                  <a:tcPr marL="0" marR="0" marT="0" marB="0" anchor="ct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500" b="0" i="0" u="none" strike="noStrike" cap="none" normalizeH="0" baseline="0" smtClean="0">
                          <a:ln>
                            <a:noFill/>
                          </a:ln>
                          <a:solidFill>
                            <a:srgbClr val="0B5395"/>
                          </a:solidFill>
                          <a:effectLst/>
                          <a:latin typeface="Arial" charset="0"/>
                        </a:rPr>
                        <a:t>Ugostiteljstvo</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hr-HR" sz="1400" b="0" i="0" u="none" strike="noStrike" cap="none" normalizeH="0" baseline="0" smtClean="0">
                          <a:ln>
                            <a:noFill/>
                          </a:ln>
                          <a:solidFill>
                            <a:srgbClr val="0B5395"/>
                          </a:solidFill>
                          <a:effectLst/>
                          <a:latin typeface="Arial" charset="0"/>
                        </a:rPr>
                        <a:t>1.565</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hr-HR" sz="1400" b="0" i="0" u="none" strike="noStrike" cap="none" normalizeH="0" baseline="0" smtClean="0">
                          <a:ln>
                            <a:noFill/>
                          </a:ln>
                          <a:solidFill>
                            <a:srgbClr val="0B5395"/>
                          </a:solidFill>
                          <a:effectLst/>
                          <a:latin typeface="Arial" charset="0"/>
                        </a:rPr>
                        <a:t>11,6</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hr-HR" sz="1400" b="0" i="0" u="none" strike="noStrike" cap="none" normalizeH="0" baseline="0" smtClean="0">
                          <a:ln>
                            <a:noFill/>
                          </a:ln>
                          <a:solidFill>
                            <a:srgbClr val="0B5395"/>
                          </a:solidFill>
                          <a:effectLst/>
                          <a:latin typeface="Arial" charset="0"/>
                        </a:rPr>
                        <a:t>93,9</a:t>
                      </a:r>
                    </a:p>
                  </a:txBody>
                  <a:tcPr marT="45727" marB="45727"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hr-HR" sz="1400" b="0" i="0" u="none" strike="noStrike" cap="none" normalizeH="0" baseline="0" smtClean="0">
                        <a:ln>
                          <a:noFill/>
                        </a:ln>
                        <a:solidFill>
                          <a:schemeClr val="tx1"/>
                        </a:solidFill>
                        <a:effectLst/>
                        <a:latin typeface="Arial" charset="0"/>
                      </a:endParaRPr>
                    </a:p>
                  </a:txBody>
                  <a:tcPr marL="0" marR="0" marT="0" marB="0" anchor="ct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500" b="0" i="0" u="none" strike="noStrike" cap="none" normalizeH="0" baseline="0" smtClean="0">
                          <a:ln>
                            <a:noFill/>
                          </a:ln>
                          <a:solidFill>
                            <a:srgbClr val="0B5395"/>
                          </a:solidFill>
                          <a:effectLst/>
                          <a:latin typeface="Arial" charset="0"/>
                        </a:rPr>
                        <a:t>Građevinarstvo</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hr-HR" sz="1400" b="0" i="0" u="none" strike="noStrike" cap="none" normalizeH="0" baseline="0" smtClean="0">
                          <a:ln>
                            <a:noFill/>
                          </a:ln>
                          <a:solidFill>
                            <a:srgbClr val="0B5395"/>
                          </a:solidFill>
                          <a:effectLst/>
                          <a:latin typeface="Arial" charset="0"/>
                        </a:rPr>
                        <a:t>1.239</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hr-HR" sz="1400" b="0" i="0" u="none" strike="noStrike" cap="none" normalizeH="0" baseline="0" smtClean="0">
                          <a:ln>
                            <a:noFill/>
                          </a:ln>
                          <a:solidFill>
                            <a:srgbClr val="0B5395"/>
                          </a:solidFill>
                          <a:effectLst/>
                          <a:latin typeface="Arial" charset="0"/>
                        </a:rPr>
                        <a:t>9,2</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hr-HR" sz="1400" b="0" i="0" u="none" strike="noStrike" cap="none" normalizeH="0" baseline="0" smtClean="0">
                          <a:ln>
                            <a:noFill/>
                          </a:ln>
                          <a:solidFill>
                            <a:srgbClr val="0B5395"/>
                          </a:solidFill>
                          <a:effectLst/>
                          <a:latin typeface="Arial" charset="0"/>
                        </a:rPr>
                        <a:t>94,2</a:t>
                      </a:r>
                    </a:p>
                  </a:txBody>
                  <a:tcPr marT="45727" marB="45727"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hr-HR" sz="1400" b="0" i="0" u="none" strike="noStrike" cap="none" normalizeH="0" baseline="0" smtClean="0">
                        <a:ln>
                          <a:noFill/>
                        </a:ln>
                        <a:solidFill>
                          <a:schemeClr val="tx1"/>
                        </a:solidFill>
                        <a:effectLst/>
                        <a:latin typeface="Arial" charset="0"/>
                      </a:endParaRPr>
                    </a:p>
                  </a:txBody>
                  <a:tcPr marL="0" marR="0" marT="0" marB="0" anchor="ct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500" b="0" i="0" u="none" strike="noStrike" cap="none" normalizeH="0" baseline="0" smtClean="0">
                          <a:ln>
                            <a:noFill/>
                          </a:ln>
                          <a:solidFill>
                            <a:srgbClr val="0B5395"/>
                          </a:solidFill>
                          <a:effectLst/>
                          <a:latin typeface="Arial" charset="0"/>
                        </a:rPr>
                        <a:t>Prijevoz</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hr-HR" sz="1400" b="0" i="0" u="none" strike="noStrike" cap="none" normalizeH="0" baseline="0" smtClean="0">
                          <a:ln>
                            <a:noFill/>
                          </a:ln>
                          <a:solidFill>
                            <a:srgbClr val="0B5395"/>
                          </a:solidFill>
                          <a:effectLst/>
                          <a:latin typeface="Arial" charset="0"/>
                        </a:rPr>
                        <a:t>1.536</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hr-HR" sz="1400" b="0" i="0" u="none" strike="noStrike" cap="none" normalizeH="0" baseline="0" smtClean="0">
                          <a:ln>
                            <a:noFill/>
                          </a:ln>
                          <a:solidFill>
                            <a:srgbClr val="0B5395"/>
                          </a:solidFill>
                          <a:effectLst/>
                          <a:latin typeface="Arial" charset="0"/>
                        </a:rPr>
                        <a:t>11,4</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hr-HR" sz="1400" b="0" i="0" u="none" strike="noStrike" cap="none" normalizeH="0" baseline="0" smtClean="0">
                          <a:ln>
                            <a:noFill/>
                          </a:ln>
                          <a:solidFill>
                            <a:srgbClr val="0B5395"/>
                          </a:solidFill>
                          <a:effectLst/>
                          <a:latin typeface="Arial" charset="0"/>
                        </a:rPr>
                        <a:t>96,6</a:t>
                      </a:r>
                    </a:p>
                  </a:txBody>
                  <a:tcPr marT="45727" marB="45727"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hr-HR" sz="1400" b="0" i="0" u="none" strike="noStrike" cap="none" normalizeH="0" baseline="0" smtClean="0">
                        <a:ln>
                          <a:noFill/>
                        </a:ln>
                        <a:solidFill>
                          <a:schemeClr val="tx1"/>
                        </a:solidFill>
                        <a:effectLst/>
                        <a:latin typeface="Arial" charset="0"/>
                      </a:endParaRPr>
                    </a:p>
                  </a:txBody>
                  <a:tcPr marL="0" marR="0" marT="0" marB="0" anchor="ct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500" b="0" i="0" u="none" strike="noStrike" cap="none" normalizeH="0" baseline="0" smtClean="0">
                          <a:ln>
                            <a:noFill/>
                          </a:ln>
                          <a:solidFill>
                            <a:srgbClr val="0B5395"/>
                          </a:solidFill>
                          <a:effectLst/>
                          <a:latin typeface="Arial" charset="0"/>
                        </a:rPr>
                        <a:t>Frizerski, kozmetički, pedikerski saloni</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hr-HR" sz="1400" b="0" i="0" u="none" strike="noStrike" cap="none" normalizeH="0" baseline="0" smtClean="0">
                          <a:ln>
                            <a:noFill/>
                          </a:ln>
                          <a:solidFill>
                            <a:srgbClr val="0B5395"/>
                          </a:solidFill>
                          <a:effectLst/>
                          <a:latin typeface="Arial" charset="0"/>
                        </a:rPr>
                        <a:t>1.196</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hr-HR" sz="1400" b="0" i="0" u="none" strike="noStrike" cap="none" normalizeH="0" baseline="0" smtClean="0">
                          <a:ln>
                            <a:noFill/>
                          </a:ln>
                          <a:solidFill>
                            <a:srgbClr val="0B5395"/>
                          </a:solidFill>
                          <a:effectLst/>
                          <a:latin typeface="Arial" charset="0"/>
                        </a:rPr>
                        <a:t>8,9</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hr-HR" sz="1400" b="0" i="0" u="none" strike="noStrike" cap="none" normalizeH="0" baseline="0" smtClean="0">
                          <a:ln>
                            <a:noFill/>
                          </a:ln>
                          <a:solidFill>
                            <a:srgbClr val="0B5395"/>
                          </a:solidFill>
                          <a:effectLst/>
                          <a:latin typeface="Arial" charset="0"/>
                        </a:rPr>
                        <a:t>99,6</a:t>
                      </a:r>
                    </a:p>
                  </a:txBody>
                  <a:tcPr marT="45727" marB="45727"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hr-HR" sz="1400" b="0" i="0" u="none" strike="noStrike" cap="none" normalizeH="0" baseline="0" smtClean="0">
                        <a:ln>
                          <a:noFill/>
                        </a:ln>
                        <a:solidFill>
                          <a:schemeClr val="tx1"/>
                        </a:solidFill>
                        <a:effectLst/>
                        <a:latin typeface="Arial" charset="0"/>
                      </a:endParaRPr>
                    </a:p>
                  </a:txBody>
                  <a:tcPr marL="0" marR="0" marT="0" marB="0" anchor="ct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500" b="0" i="0" u="none" strike="noStrike" cap="none" normalizeH="0" baseline="0" smtClean="0">
                          <a:ln>
                            <a:noFill/>
                          </a:ln>
                          <a:solidFill>
                            <a:srgbClr val="0B5395"/>
                          </a:solidFill>
                          <a:effectLst/>
                          <a:latin typeface="Arial" charset="0"/>
                        </a:rPr>
                        <a:t>Proizvodnja tekstila i odjeće</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hr-HR" sz="1400" b="0" i="0" u="none" strike="noStrike" cap="none" normalizeH="0" baseline="0" smtClean="0">
                          <a:ln>
                            <a:noFill/>
                          </a:ln>
                          <a:solidFill>
                            <a:srgbClr val="0B5395"/>
                          </a:solidFill>
                          <a:effectLst/>
                          <a:latin typeface="Arial" charset="0"/>
                        </a:rPr>
                        <a:t>318</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hr-HR" sz="1400" b="0" i="0" u="none" strike="noStrike" cap="none" normalizeH="0" baseline="0" smtClean="0">
                          <a:ln>
                            <a:noFill/>
                          </a:ln>
                          <a:solidFill>
                            <a:srgbClr val="0B5395"/>
                          </a:solidFill>
                          <a:effectLst/>
                          <a:latin typeface="Arial" charset="0"/>
                        </a:rPr>
                        <a:t>2,4</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hr-HR" sz="1400" b="0" i="0" u="none" strike="noStrike" cap="none" normalizeH="0" baseline="0" smtClean="0">
                          <a:ln>
                            <a:noFill/>
                          </a:ln>
                          <a:solidFill>
                            <a:srgbClr val="0B5395"/>
                          </a:solidFill>
                          <a:effectLst/>
                          <a:latin typeface="Arial" charset="0"/>
                        </a:rPr>
                        <a:t>90,3</a:t>
                      </a:r>
                    </a:p>
                  </a:txBody>
                  <a:tcPr marT="45727" marB="45727"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hr-HR" sz="1400" b="0" i="0" u="none" strike="noStrike" cap="none" normalizeH="0" baseline="0" smtClean="0">
                        <a:ln>
                          <a:noFill/>
                        </a:ln>
                        <a:solidFill>
                          <a:schemeClr val="tx1"/>
                        </a:solidFill>
                        <a:effectLst/>
                        <a:latin typeface="Arial" charset="0"/>
                      </a:endParaRPr>
                    </a:p>
                  </a:txBody>
                  <a:tcPr marL="0" marR="0" marT="0" marB="0" anchor="ct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500" b="0" i="0" u="none" strike="noStrike" cap="none" normalizeH="0" baseline="0" smtClean="0">
                          <a:ln>
                            <a:noFill/>
                          </a:ln>
                          <a:solidFill>
                            <a:srgbClr val="0B5395"/>
                          </a:solidFill>
                          <a:effectLst/>
                          <a:latin typeface="Arial" charset="0"/>
                        </a:rPr>
                        <a:t>Računalne djelatnosti</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hr-HR" sz="1400" b="0" i="0" u="none" strike="noStrike" cap="none" normalizeH="0" baseline="0" smtClean="0">
                          <a:ln>
                            <a:noFill/>
                          </a:ln>
                          <a:solidFill>
                            <a:srgbClr val="0B5395"/>
                          </a:solidFill>
                          <a:effectLst/>
                          <a:latin typeface="Arial" charset="0"/>
                        </a:rPr>
                        <a:t>392</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hr-HR" sz="1400" b="0" i="0" u="none" strike="noStrike" cap="none" normalizeH="0" baseline="0" smtClean="0">
                          <a:ln>
                            <a:noFill/>
                          </a:ln>
                          <a:solidFill>
                            <a:srgbClr val="0B5395"/>
                          </a:solidFill>
                          <a:effectLst/>
                          <a:latin typeface="Arial" charset="0"/>
                        </a:rPr>
                        <a:t>2,9</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hr-HR" sz="1400" b="0" i="0" u="none" strike="noStrike" cap="none" normalizeH="0" baseline="0" smtClean="0">
                          <a:ln>
                            <a:noFill/>
                          </a:ln>
                          <a:solidFill>
                            <a:srgbClr val="0B5395"/>
                          </a:solidFill>
                          <a:effectLst/>
                          <a:latin typeface="Arial" charset="0"/>
                        </a:rPr>
                        <a:t>101,0</a:t>
                      </a:r>
                    </a:p>
                  </a:txBody>
                  <a:tcPr marT="45727" marB="45727"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hr-HR" sz="1400" b="0" i="0" u="none" strike="noStrike" cap="none" normalizeH="0" baseline="0" smtClean="0">
                        <a:ln>
                          <a:noFill/>
                        </a:ln>
                        <a:solidFill>
                          <a:schemeClr val="tx1"/>
                        </a:solidFill>
                        <a:effectLst/>
                        <a:latin typeface="Arial" charset="0"/>
                      </a:endParaRPr>
                    </a:p>
                  </a:txBody>
                  <a:tcPr marL="0" marR="0" marT="0" marB="0" anchor="ct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500" b="0" i="0" u="none" strike="noStrike" cap="none" normalizeH="0" baseline="0" smtClean="0">
                          <a:ln>
                            <a:noFill/>
                          </a:ln>
                          <a:solidFill>
                            <a:srgbClr val="0B5395"/>
                          </a:solidFill>
                          <a:effectLst/>
                          <a:latin typeface="Arial" charset="0"/>
                        </a:rPr>
                        <a:t>Računovodstvene i knjigovodstvene usluge</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hr-HR" sz="1400" b="0" i="0" u="none" strike="noStrike" cap="none" normalizeH="0" baseline="0" smtClean="0">
                          <a:ln>
                            <a:noFill/>
                          </a:ln>
                          <a:solidFill>
                            <a:srgbClr val="0B5395"/>
                          </a:solidFill>
                          <a:effectLst/>
                          <a:latin typeface="Arial" charset="0"/>
                        </a:rPr>
                        <a:t>323</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hr-HR" sz="1400" b="0" i="0" u="none" strike="noStrike" cap="none" normalizeH="0" baseline="0" smtClean="0">
                          <a:ln>
                            <a:noFill/>
                          </a:ln>
                          <a:solidFill>
                            <a:srgbClr val="0B5395"/>
                          </a:solidFill>
                          <a:effectLst/>
                          <a:latin typeface="Arial" charset="0"/>
                        </a:rPr>
                        <a:t>2,4</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hr-HR" sz="1400" b="0" i="0" u="none" strike="noStrike" cap="none" normalizeH="0" baseline="0" smtClean="0">
                          <a:ln>
                            <a:noFill/>
                          </a:ln>
                          <a:solidFill>
                            <a:srgbClr val="0B5395"/>
                          </a:solidFill>
                          <a:effectLst/>
                          <a:latin typeface="Arial" charset="0"/>
                        </a:rPr>
                        <a:t>96,7</a:t>
                      </a:r>
                    </a:p>
                  </a:txBody>
                  <a:tcPr marT="45727" marB="45727"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hr-HR" sz="1400" b="0" i="0" u="none" strike="noStrike" cap="none" normalizeH="0" baseline="0" smtClean="0">
                        <a:ln>
                          <a:noFill/>
                        </a:ln>
                        <a:solidFill>
                          <a:schemeClr val="tx1"/>
                        </a:solidFill>
                        <a:effectLst/>
                        <a:latin typeface="Arial" charset="0"/>
                      </a:endParaRPr>
                    </a:p>
                  </a:txBody>
                  <a:tcPr marL="0" marR="0" marT="0" marB="0" anchor="ct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500" b="0" i="0" u="none" strike="noStrike" cap="none" normalizeH="0" baseline="0" smtClean="0">
                          <a:ln>
                            <a:noFill/>
                          </a:ln>
                          <a:solidFill>
                            <a:srgbClr val="0B5395"/>
                          </a:solidFill>
                          <a:effectLst/>
                          <a:latin typeface="Arial" charset="0"/>
                        </a:rPr>
                        <a:t>Ostalo</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hr-HR" sz="1400" b="0" i="0" u="none" strike="noStrike" cap="none" normalizeH="0" baseline="0" smtClean="0">
                          <a:ln>
                            <a:noFill/>
                          </a:ln>
                          <a:solidFill>
                            <a:srgbClr val="0B5395"/>
                          </a:solidFill>
                          <a:effectLst/>
                          <a:latin typeface="Arial" charset="0"/>
                        </a:rPr>
                        <a:t>4.178</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hr-HR" sz="1400" b="0" i="0" u="none" strike="noStrike" cap="none" normalizeH="0" baseline="0" smtClean="0">
                          <a:ln>
                            <a:noFill/>
                          </a:ln>
                          <a:solidFill>
                            <a:srgbClr val="0B5395"/>
                          </a:solidFill>
                          <a:effectLst/>
                          <a:latin typeface="Arial" charset="0"/>
                        </a:rPr>
                        <a:t>31,1</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hr-HR" sz="1400" b="0" i="0" u="none" strike="noStrike" cap="none" normalizeH="0" baseline="0" smtClean="0">
                        <a:ln>
                          <a:noFill/>
                        </a:ln>
                        <a:solidFill>
                          <a:srgbClr val="0B5395"/>
                        </a:solidFill>
                        <a:effectLst/>
                        <a:latin typeface="Arial" charset="0"/>
                      </a:endParaRPr>
                    </a:p>
                  </a:txBody>
                  <a:tcPr marT="45727" marB="45727"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hr-HR" sz="1400" b="0" i="0" u="none" strike="noStrike" cap="none" normalizeH="0" baseline="0" smtClean="0">
                        <a:ln>
                          <a:noFill/>
                        </a:ln>
                        <a:solidFill>
                          <a:schemeClr val="tx1"/>
                        </a:solidFill>
                        <a:effectLst/>
                        <a:latin typeface="Arial" charset="0"/>
                      </a:endParaRPr>
                    </a:p>
                  </a:txBody>
                  <a:tcPr marL="0" marR="0" marT="0" marB="0" anchor="ct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HR" sz="1500" b="1" i="0" u="none" strike="noStrike" cap="none" normalizeH="0" baseline="0" smtClean="0">
                          <a:ln>
                            <a:noFill/>
                          </a:ln>
                          <a:solidFill>
                            <a:srgbClr val="0B5395"/>
                          </a:solidFill>
                          <a:effectLst/>
                          <a:latin typeface="Arial" charset="0"/>
                        </a:rPr>
                        <a:t>UKUPNO</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hr-HR" sz="1400" b="0" i="0" u="none" strike="noStrike" cap="none" normalizeH="0" baseline="0" smtClean="0">
                          <a:ln>
                            <a:noFill/>
                          </a:ln>
                          <a:solidFill>
                            <a:srgbClr val="0B5395"/>
                          </a:solidFill>
                          <a:effectLst/>
                          <a:latin typeface="Arial" charset="0"/>
                        </a:rPr>
                        <a:t>13.448</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hr-HR" sz="1400" b="0" i="0" u="none" strike="noStrike" cap="none" normalizeH="0" baseline="0" smtClean="0">
                          <a:ln>
                            <a:noFill/>
                          </a:ln>
                          <a:solidFill>
                            <a:srgbClr val="0B5395"/>
                          </a:solidFill>
                          <a:effectLst/>
                          <a:latin typeface="Arial" charset="0"/>
                        </a:rPr>
                        <a:t>100,0</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hr-HR" sz="1400" b="0" i="0" u="none" strike="noStrike" cap="none" normalizeH="0" baseline="0" smtClean="0">
                          <a:ln>
                            <a:noFill/>
                          </a:ln>
                          <a:solidFill>
                            <a:srgbClr val="0B5395"/>
                          </a:solidFill>
                          <a:effectLst/>
                          <a:latin typeface="Arial" charset="0"/>
                        </a:rPr>
                        <a:t>95,4</a:t>
                      </a:r>
                    </a:p>
                  </a:txBody>
                  <a:tcPr marT="45727" marB="45727"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hr-HR" sz="1400" b="0" i="0" u="none" strike="noStrike" cap="none" normalizeH="0" baseline="0" smtClean="0">
                        <a:ln>
                          <a:noFill/>
                        </a:ln>
                        <a:solidFill>
                          <a:schemeClr val="tx1"/>
                        </a:solidFill>
                        <a:effectLst/>
                        <a:latin typeface="Arial" charset="0"/>
                      </a:endParaRPr>
                    </a:p>
                  </a:txBody>
                  <a:tcPr marL="0" marR="0" marT="0" marB="0" anchor="ct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819" name="Text Box 55"/>
          <p:cNvSpPr txBox="1">
            <a:spLocks noChangeArrowheads="1"/>
          </p:cNvSpPr>
          <p:nvPr/>
        </p:nvSpPr>
        <p:spPr bwMode="auto">
          <a:xfrm>
            <a:off x="1116013" y="6092825"/>
            <a:ext cx="5795962" cy="549275"/>
          </a:xfrm>
          <a:prstGeom prst="rect">
            <a:avLst/>
          </a:prstGeom>
          <a:noFill/>
          <a:ln w="9525">
            <a:noFill/>
            <a:miter lim="800000"/>
            <a:headEnd/>
            <a:tailEnd/>
          </a:ln>
        </p:spPr>
        <p:txBody>
          <a:bodyPr>
            <a:spAutoFit/>
          </a:bodyPr>
          <a:lstStyle/>
          <a:p>
            <a:pPr fontAlgn="base">
              <a:spcBef>
                <a:spcPct val="50000"/>
              </a:spcBef>
              <a:spcAft>
                <a:spcPct val="0"/>
              </a:spcAft>
            </a:pPr>
            <a:r>
              <a:rPr lang="hr-HR" sz="1200" b="1">
                <a:solidFill>
                  <a:srgbClr val="0B5395"/>
                </a:solidFill>
                <a:latin typeface="Calibri" pitchFamily="34" charset="0"/>
              </a:rPr>
              <a:t>Stanje: 30. rujna 2013. </a:t>
            </a:r>
          </a:p>
          <a:p>
            <a:pPr fontAlgn="base">
              <a:spcBef>
                <a:spcPct val="50000"/>
              </a:spcBef>
              <a:spcAft>
                <a:spcPct val="0"/>
              </a:spcAft>
            </a:pPr>
            <a:r>
              <a:rPr lang="hr-HR" sz="1200" b="1">
                <a:solidFill>
                  <a:srgbClr val="000000"/>
                </a:solidFill>
                <a:latin typeface="Arial" charset="0"/>
              </a:rPr>
              <a:t>           </a:t>
            </a:r>
          </a:p>
        </p:txBody>
      </p:sp>
      <p:pic>
        <p:nvPicPr>
          <p:cNvPr id="31820" name="Picture 56" descr="grb grada 4x5"/>
          <p:cNvPicPr>
            <a:picLocks noChangeAspect="1" noChangeArrowheads="1"/>
          </p:cNvPicPr>
          <p:nvPr/>
        </p:nvPicPr>
        <p:blipFill>
          <a:blip r:embed="rId3"/>
          <a:srcRect/>
          <a:stretch>
            <a:fillRect/>
          </a:stretch>
        </p:blipFill>
        <p:spPr bwMode="auto">
          <a:xfrm>
            <a:off x="8243888" y="188913"/>
            <a:ext cx="688975" cy="846137"/>
          </a:xfrm>
          <a:prstGeom prst="rect">
            <a:avLst/>
          </a:prstGeom>
          <a:noFill/>
          <a:ln w="9525">
            <a:noFill/>
            <a:miter lim="800000"/>
            <a:headEnd/>
            <a:tailEnd/>
          </a:ln>
        </p:spPr>
      </p:pic>
      <p:sp>
        <p:nvSpPr>
          <p:cNvPr id="31821" name="AutoShape 207"/>
          <p:cNvSpPr>
            <a:spLocks noChangeArrowheads="1"/>
          </p:cNvSpPr>
          <p:nvPr/>
        </p:nvSpPr>
        <p:spPr bwMode="auto">
          <a:xfrm rot="-2700000">
            <a:off x="7812088" y="3184525"/>
            <a:ext cx="71437" cy="215900"/>
          </a:xfrm>
          <a:prstGeom prst="downArrow">
            <a:avLst>
              <a:gd name="adj1" fmla="val 50000"/>
              <a:gd name="adj2" fmla="val 75556"/>
            </a:avLst>
          </a:prstGeom>
          <a:solidFill>
            <a:srgbClr val="F23E1A"/>
          </a:solidFill>
          <a:ln w="9525">
            <a:noFill/>
            <a:miter lim="800000"/>
            <a:headEnd/>
            <a:tailEnd/>
          </a:ln>
        </p:spPr>
        <p:txBody>
          <a:bodyPr wrap="none" anchor="ctr"/>
          <a:lstStyle/>
          <a:p>
            <a:pPr algn="ctr" fontAlgn="base">
              <a:spcBef>
                <a:spcPct val="0"/>
              </a:spcBef>
              <a:spcAft>
                <a:spcPct val="0"/>
              </a:spcAft>
            </a:pPr>
            <a:endParaRPr lang="hr-HR">
              <a:solidFill>
                <a:srgbClr val="000000"/>
              </a:solidFill>
            </a:endParaRPr>
          </a:p>
        </p:txBody>
      </p:sp>
      <p:sp>
        <p:nvSpPr>
          <p:cNvPr id="31822" name="AutoShape 208"/>
          <p:cNvSpPr>
            <a:spLocks noChangeArrowheads="1"/>
          </p:cNvSpPr>
          <p:nvPr/>
        </p:nvSpPr>
        <p:spPr bwMode="auto">
          <a:xfrm rot="-2700000">
            <a:off x="7812088" y="2463800"/>
            <a:ext cx="71437" cy="215900"/>
          </a:xfrm>
          <a:prstGeom prst="downArrow">
            <a:avLst>
              <a:gd name="adj1" fmla="val 50000"/>
              <a:gd name="adj2" fmla="val 75556"/>
            </a:avLst>
          </a:prstGeom>
          <a:solidFill>
            <a:srgbClr val="F23E1A"/>
          </a:solidFill>
          <a:ln w="9525">
            <a:noFill/>
            <a:miter lim="800000"/>
            <a:headEnd/>
            <a:tailEnd/>
          </a:ln>
        </p:spPr>
        <p:txBody>
          <a:bodyPr wrap="none" anchor="ctr"/>
          <a:lstStyle/>
          <a:p>
            <a:pPr fontAlgn="base">
              <a:spcBef>
                <a:spcPct val="0"/>
              </a:spcBef>
              <a:spcAft>
                <a:spcPct val="0"/>
              </a:spcAft>
            </a:pPr>
            <a:endParaRPr lang="hr-HR">
              <a:solidFill>
                <a:srgbClr val="000000"/>
              </a:solidFill>
            </a:endParaRPr>
          </a:p>
        </p:txBody>
      </p:sp>
      <p:sp>
        <p:nvSpPr>
          <p:cNvPr id="31823" name="AutoShape 212"/>
          <p:cNvSpPr>
            <a:spLocks noChangeArrowheads="1"/>
          </p:cNvSpPr>
          <p:nvPr/>
        </p:nvSpPr>
        <p:spPr bwMode="auto">
          <a:xfrm rot="-2700000">
            <a:off x="7812088" y="5721350"/>
            <a:ext cx="71437" cy="215900"/>
          </a:xfrm>
          <a:prstGeom prst="downArrow">
            <a:avLst>
              <a:gd name="adj1" fmla="val 50000"/>
              <a:gd name="adj2" fmla="val 75556"/>
            </a:avLst>
          </a:prstGeom>
          <a:solidFill>
            <a:srgbClr val="F23E1A"/>
          </a:solidFill>
          <a:ln w="9525">
            <a:noFill/>
            <a:miter lim="800000"/>
            <a:headEnd/>
            <a:tailEnd/>
          </a:ln>
        </p:spPr>
        <p:txBody>
          <a:bodyPr wrap="none" anchor="ctr"/>
          <a:lstStyle/>
          <a:p>
            <a:pPr fontAlgn="base">
              <a:spcBef>
                <a:spcPct val="0"/>
              </a:spcBef>
              <a:spcAft>
                <a:spcPct val="0"/>
              </a:spcAft>
            </a:pPr>
            <a:endParaRPr lang="hr-HR">
              <a:solidFill>
                <a:srgbClr val="000000"/>
              </a:solidFill>
            </a:endParaRPr>
          </a:p>
        </p:txBody>
      </p:sp>
      <p:sp>
        <p:nvSpPr>
          <p:cNvPr id="31824" name="AutoShape 213"/>
          <p:cNvSpPr>
            <a:spLocks noChangeArrowheads="1"/>
          </p:cNvSpPr>
          <p:nvPr/>
        </p:nvSpPr>
        <p:spPr bwMode="auto">
          <a:xfrm rot="2700000">
            <a:off x="7813675" y="4651375"/>
            <a:ext cx="71438" cy="217488"/>
          </a:xfrm>
          <a:prstGeom prst="upArrow">
            <a:avLst>
              <a:gd name="adj1" fmla="val 50000"/>
              <a:gd name="adj2" fmla="val 76111"/>
            </a:avLst>
          </a:prstGeom>
          <a:solidFill>
            <a:srgbClr val="00CC00"/>
          </a:solidFill>
          <a:ln w="9525">
            <a:noFill/>
            <a:miter lim="800000"/>
            <a:headEnd/>
            <a:tailEnd/>
          </a:ln>
        </p:spPr>
        <p:txBody>
          <a:bodyPr rot="10800000" vert="eaVert" wrap="none" anchor="ctr"/>
          <a:lstStyle/>
          <a:p>
            <a:pPr fontAlgn="base">
              <a:spcBef>
                <a:spcPct val="0"/>
              </a:spcBef>
              <a:spcAft>
                <a:spcPct val="0"/>
              </a:spcAft>
            </a:pPr>
            <a:endParaRPr lang="hr-HR">
              <a:solidFill>
                <a:srgbClr val="000000"/>
              </a:solidFill>
            </a:endParaRPr>
          </a:p>
        </p:txBody>
      </p:sp>
      <p:sp>
        <p:nvSpPr>
          <p:cNvPr id="31825" name="AutoShape 293"/>
          <p:cNvSpPr>
            <a:spLocks noChangeArrowheads="1"/>
          </p:cNvSpPr>
          <p:nvPr/>
        </p:nvSpPr>
        <p:spPr bwMode="auto">
          <a:xfrm rot="-2700000">
            <a:off x="7812088" y="2824163"/>
            <a:ext cx="71437" cy="215900"/>
          </a:xfrm>
          <a:prstGeom prst="downArrow">
            <a:avLst>
              <a:gd name="adj1" fmla="val 50000"/>
              <a:gd name="adj2" fmla="val 75556"/>
            </a:avLst>
          </a:prstGeom>
          <a:solidFill>
            <a:srgbClr val="F23E1A"/>
          </a:solidFill>
          <a:ln w="9525">
            <a:noFill/>
            <a:miter lim="800000"/>
            <a:headEnd/>
            <a:tailEnd/>
          </a:ln>
        </p:spPr>
        <p:txBody>
          <a:bodyPr wrap="none" anchor="ctr"/>
          <a:lstStyle/>
          <a:p>
            <a:pPr algn="ctr" fontAlgn="base">
              <a:spcBef>
                <a:spcPct val="0"/>
              </a:spcBef>
              <a:spcAft>
                <a:spcPct val="0"/>
              </a:spcAft>
            </a:pPr>
            <a:endParaRPr lang="hr-HR">
              <a:solidFill>
                <a:srgbClr val="000000"/>
              </a:solidFill>
            </a:endParaRPr>
          </a:p>
        </p:txBody>
      </p:sp>
      <p:sp>
        <p:nvSpPr>
          <p:cNvPr id="31827" name="AutoShape 340"/>
          <p:cNvSpPr>
            <a:spLocks noChangeArrowheads="1"/>
          </p:cNvSpPr>
          <p:nvPr/>
        </p:nvSpPr>
        <p:spPr bwMode="auto">
          <a:xfrm rot="-2700000">
            <a:off x="7812088" y="4264025"/>
            <a:ext cx="71437" cy="215900"/>
          </a:xfrm>
          <a:prstGeom prst="downArrow">
            <a:avLst>
              <a:gd name="adj1" fmla="val 50000"/>
              <a:gd name="adj2" fmla="val 75556"/>
            </a:avLst>
          </a:prstGeom>
          <a:solidFill>
            <a:srgbClr val="F23E1A"/>
          </a:solidFill>
          <a:ln w="9525">
            <a:noFill/>
            <a:miter lim="800000"/>
            <a:headEnd/>
            <a:tailEnd/>
          </a:ln>
        </p:spPr>
        <p:txBody>
          <a:bodyPr wrap="none" anchor="ctr"/>
          <a:lstStyle/>
          <a:p>
            <a:pPr fontAlgn="base">
              <a:spcBef>
                <a:spcPct val="0"/>
              </a:spcBef>
              <a:spcAft>
                <a:spcPct val="0"/>
              </a:spcAft>
            </a:pPr>
            <a:endParaRPr lang="hr-HR">
              <a:solidFill>
                <a:srgbClr val="000000"/>
              </a:solidFill>
            </a:endParaRPr>
          </a:p>
        </p:txBody>
      </p:sp>
      <p:sp>
        <p:nvSpPr>
          <p:cNvPr id="31828" name="AutoShape 353"/>
          <p:cNvSpPr>
            <a:spLocks noChangeArrowheads="1"/>
          </p:cNvSpPr>
          <p:nvPr/>
        </p:nvSpPr>
        <p:spPr bwMode="auto">
          <a:xfrm rot="-2700000">
            <a:off x="7810500" y="3932238"/>
            <a:ext cx="71438" cy="215900"/>
          </a:xfrm>
          <a:prstGeom prst="downArrow">
            <a:avLst>
              <a:gd name="adj1" fmla="val 50000"/>
              <a:gd name="adj2" fmla="val 75555"/>
            </a:avLst>
          </a:prstGeom>
          <a:solidFill>
            <a:srgbClr val="F23E1A"/>
          </a:solidFill>
          <a:ln w="9525">
            <a:noFill/>
            <a:miter lim="800000"/>
            <a:headEnd/>
            <a:tailEnd/>
          </a:ln>
        </p:spPr>
        <p:txBody>
          <a:bodyPr wrap="none" anchor="ctr"/>
          <a:lstStyle/>
          <a:p>
            <a:pPr fontAlgn="base">
              <a:spcBef>
                <a:spcPct val="0"/>
              </a:spcBef>
              <a:spcAft>
                <a:spcPct val="0"/>
              </a:spcAft>
            </a:pPr>
            <a:endParaRPr lang="hr-HR">
              <a:solidFill>
                <a:srgbClr val="000000"/>
              </a:solidFill>
            </a:endParaRPr>
          </a:p>
        </p:txBody>
      </p:sp>
      <p:sp>
        <p:nvSpPr>
          <p:cNvPr id="31839" name="AutoShape 340"/>
          <p:cNvSpPr>
            <a:spLocks noChangeArrowheads="1"/>
          </p:cNvSpPr>
          <p:nvPr/>
        </p:nvSpPr>
        <p:spPr bwMode="auto">
          <a:xfrm rot="-2700000">
            <a:off x="7812088" y="3562350"/>
            <a:ext cx="71437" cy="215900"/>
          </a:xfrm>
          <a:prstGeom prst="downArrow">
            <a:avLst>
              <a:gd name="adj1" fmla="val 50000"/>
              <a:gd name="adj2" fmla="val 75556"/>
            </a:avLst>
          </a:prstGeom>
          <a:solidFill>
            <a:srgbClr val="F23E1A"/>
          </a:solidFill>
          <a:ln w="9525">
            <a:noFill/>
            <a:miter lim="800000"/>
            <a:headEnd/>
            <a:tailEnd/>
          </a:ln>
        </p:spPr>
        <p:txBody>
          <a:bodyPr wrap="none" anchor="ctr"/>
          <a:lstStyle/>
          <a:p>
            <a:pPr fontAlgn="base">
              <a:spcBef>
                <a:spcPct val="0"/>
              </a:spcBef>
              <a:spcAft>
                <a:spcPct val="0"/>
              </a:spcAft>
            </a:pPr>
            <a:endParaRPr lang="hr-HR">
              <a:solidFill>
                <a:srgbClr val="000000"/>
              </a:solidFill>
            </a:endParaRPr>
          </a:p>
        </p:txBody>
      </p:sp>
      <p:sp>
        <p:nvSpPr>
          <p:cNvPr id="31840" name="AutoShape 340"/>
          <p:cNvSpPr>
            <a:spLocks noChangeArrowheads="1"/>
          </p:cNvSpPr>
          <p:nvPr/>
        </p:nvSpPr>
        <p:spPr bwMode="auto">
          <a:xfrm rot="-2700000">
            <a:off x="7812088" y="5013325"/>
            <a:ext cx="71437" cy="215900"/>
          </a:xfrm>
          <a:prstGeom prst="downArrow">
            <a:avLst>
              <a:gd name="adj1" fmla="val 50000"/>
              <a:gd name="adj2" fmla="val 75556"/>
            </a:avLst>
          </a:prstGeom>
          <a:solidFill>
            <a:srgbClr val="F23E1A"/>
          </a:solidFill>
          <a:ln w="9525">
            <a:noFill/>
            <a:miter lim="800000"/>
            <a:headEnd/>
            <a:tailEnd/>
          </a:ln>
        </p:spPr>
        <p:txBody>
          <a:bodyPr wrap="none" anchor="ctr"/>
          <a:lstStyle/>
          <a:p>
            <a:pPr fontAlgn="base">
              <a:spcBef>
                <a:spcPct val="0"/>
              </a:spcBef>
              <a:spcAft>
                <a:spcPct val="0"/>
              </a:spcAft>
            </a:pPr>
            <a:endParaRPr lang="hr-HR">
              <a:solidFill>
                <a:srgbClr val="000000"/>
              </a:solidFill>
            </a:endParaRPr>
          </a:p>
        </p:txBody>
      </p:sp>
    </p:spTree>
    <p:extLst>
      <p:ext uri="{BB962C8B-B14F-4D97-AF65-F5344CB8AC3E}">
        <p14:creationId xmlns:p14="http://schemas.microsoft.com/office/powerpoint/2010/main" val="6228143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AC335A-195C-4DD9-AC73-D5FD1C516140}" type="slidenum">
              <a:rPr lang="hr-HR" sz="1400" smtClean="0">
                <a:solidFill>
                  <a:srgbClr val="000000"/>
                </a:solidFill>
                <a:latin typeface="Arial" charset="0"/>
              </a:rPr>
              <a:pPr fontAlgn="base">
                <a:spcBef>
                  <a:spcPct val="0"/>
                </a:spcBef>
                <a:spcAft>
                  <a:spcPct val="0"/>
                </a:spcAft>
              </a:pPr>
              <a:t>33</a:t>
            </a:fld>
            <a:endParaRPr lang="hr-HR" sz="1400" smtClean="0">
              <a:solidFill>
                <a:srgbClr val="000000"/>
              </a:solidFill>
              <a:latin typeface="Arial" charset="0"/>
            </a:endParaRPr>
          </a:p>
        </p:txBody>
      </p:sp>
      <p:graphicFrame>
        <p:nvGraphicFramePr>
          <p:cNvPr id="3075" name="Object 3"/>
          <p:cNvGraphicFramePr>
            <a:graphicFrameLocks noChangeAspect="1"/>
          </p:cNvGraphicFramePr>
          <p:nvPr/>
        </p:nvGraphicFramePr>
        <p:xfrm>
          <a:off x="179388" y="1482725"/>
          <a:ext cx="8648700" cy="4106863"/>
        </p:xfrm>
        <a:graphic>
          <a:graphicData uri="http://schemas.openxmlformats.org/presentationml/2006/ole">
            <mc:AlternateContent xmlns:mc="http://schemas.openxmlformats.org/markup-compatibility/2006">
              <mc:Choice xmlns:v="urn:schemas-microsoft-com:vml" Requires="v">
                <p:oleObj spid="_x0000_s88078" name="Chart" r:id="rId3" imgW="8220145" imgH="4162320" progId="MSGraph.Chart.8">
                  <p:embed followColorScheme="full"/>
                </p:oleObj>
              </mc:Choice>
              <mc:Fallback>
                <p:oleObj name="Chart" r:id="rId3" imgW="8220145" imgH="4162320" progId="MSGraph.Chart.8">
                  <p:embed followColorScheme="full"/>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482725"/>
                        <a:ext cx="8648700" cy="4106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7" name="Text Box 3"/>
          <p:cNvSpPr txBox="1">
            <a:spLocks noChangeArrowheads="1"/>
          </p:cNvSpPr>
          <p:nvPr/>
        </p:nvSpPr>
        <p:spPr bwMode="auto">
          <a:xfrm>
            <a:off x="1692275" y="692150"/>
            <a:ext cx="5976938" cy="708025"/>
          </a:xfrm>
          <a:prstGeom prst="rect">
            <a:avLst/>
          </a:prstGeom>
          <a:noFill/>
          <a:ln w="9525">
            <a:noFill/>
            <a:miter lim="800000"/>
            <a:headEnd/>
            <a:tailEnd/>
          </a:ln>
        </p:spPr>
        <p:txBody>
          <a:bodyPr>
            <a:spAutoFit/>
          </a:bodyPr>
          <a:lstStyle/>
          <a:p>
            <a:pPr fontAlgn="base">
              <a:spcBef>
                <a:spcPct val="0"/>
              </a:spcBef>
              <a:spcAft>
                <a:spcPct val="0"/>
              </a:spcAft>
            </a:pPr>
            <a:r>
              <a:rPr lang="hr-HR" sz="2000" b="1">
                <a:solidFill>
                  <a:srgbClr val="009DD9"/>
                </a:solidFill>
                <a:latin typeface="Calibri" pitchFamily="34" charset="0"/>
              </a:rPr>
              <a:t>                          STRUKTURA OBRTA</a:t>
            </a:r>
          </a:p>
          <a:p>
            <a:pPr fontAlgn="base">
              <a:spcBef>
                <a:spcPct val="0"/>
              </a:spcBef>
              <a:spcAft>
                <a:spcPct val="0"/>
              </a:spcAft>
            </a:pPr>
            <a:r>
              <a:rPr lang="hr-HR" sz="2000" b="1">
                <a:solidFill>
                  <a:srgbClr val="009DD9"/>
                </a:solidFill>
                <a:latin typeface="Calibri" pitchFamily="34" charset="0"/>
              </a:rPr>
              <a:t>prema Nacionalnoj klasifikaciji djelatnosti 2007.</a:t>
            </a:r>
          </a:p>
        </p:txBody>
      </p:sp>
      <p:sp>
        <p:nvSpPr>
          <p:cNvPr id="3078" name="Text Box 4"/>
          <p:cNvSpPr txBox="1">
            <a:spLocks noChangeArrowheads="1"/>
          </p:cNvSpPr>
          <p:nvPr/>
        </p:nvSpPr>
        <p:spPr bwMode="auto">
          <a:xfrm>
            <a:off x="611188" y="5661025"/>
            <a:ext cx="8351837" cy="549275"/>
          </a:xfrm>
          <a:prstGeom prst="rect">
            <a:avLst/>
          </a:prstGeom>
          <a:noFill/>
          <a:ln w="9525">
            <a:noFill/>
            <a:miter lim="800000"/>
            <a:headEnd/>
            <a:tailEnd/>
          </a:ln>
        </p:spPr>
        <p:txBody>
          <a:bodyPr>
            <a:spAutoFit/>
          </a:bodyPr>
          <a:lstStyle/>
          <a:p>
            <a:pPr fontAlgn="base">
              <a:spcBef>
                <a:spcPct val="50000"/>
              </a:spcBef>
              <a:spcAft>
                <a:spcPct val="0"/>
              </a:spcAft>
            </a:pPr>
            <a:r>
              <a:rPr lang="hr-HR" sz="1200" b="1">
                <a:solidFill>
                  <a:srgbClr val="002060"/>
                </a:solidFill>
                <a:latin typeface="Arial" charset="0"/>
              </a:rPr>
              <a:t>Izvor: Obrtni registar Gradskog ureda za gospodarstvo, rad i poduzetništvo </a:t>
            </a:r>
          </a:p>
          <a:p>
            <a:pPr fontAlgn="base">
              <a:spcBef>
                <a:spcPct val="50000"/>
              </a:spcBef>
              <a:spcAft>
                <a:spcPct val="0"/>
              </a:spcAft>
            </a:pPr>
            <a:r>
              <a:rPr lang="hr-HR" sz="1200" b="1">
                <a:solidFill>
                  <a:srgbClr val="002060"/>
                </a:solidFill>
                <a:latin typeface="Arial" charset="0"/>
              </a:rPr>
              <a:t>           Odsjeka za obrtni registar i Područnih odsjeka Sesvete i Susedgrad</a:t>
            </a:r>
          </a:p>
        </p:txBody>
      </p:sp>
      <p:pic>
        <p:nvPicPr>
          <p:cNvPr id="3079" name="Picture 5" descr="grb grada 4x5"/>
          <p:cNvPicPr>
            <a:picLocks noChangeAspect="1" noChangeArrowheads="1"/>
          </p:cNvPicPr>
          <p:nvPr/>
        </p:nvPicPr>
        <p:blipFill>
          <a:blip r:embed="rId5"/>
          <a:srcRect/>
          <a:stretch>
            <a:fillRect/>
          </a:stretch>
        </p:blipFill>
        <p:spPr bwMode="auto">
          <a:xfrm>
            <a:off x="8243888" y="188913"/>
            <a:ext cx="688975" cy="846137"/>
          </a:xfrm>
          <a:prstGeom prst="rect">
            <a:avLst/>
          </a:prstGeom>
          <a:noFill/>
          <a:ln w="9525">
            <a:noFill/>
            <a:miter lim="800000"/>
            <a:headEnd/>
            <a:tailEnd/>
          </a:ln>
        </p:spPr>
      </p:pic>
    </p:spTree>
    <p:extLst>
      <p:ext uri="{BB962C8B-B14F-4D97-AF65-F5344CB8AC3E}">
        <p14:creationId xmlns:p14="http://schemas.microsoft.com/office/powerpoint/2010/main" val="21581246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0"/>
              </a:spcBef>
              <a:spcAft>
                <a:spcPct val="0"/>
              </a:spcAft>
              <a:defRPr sz="1200">
                <a:solidFill>
                  <a:schemeClr val="tx1"/>
                </a:solidFill>
                <a:latin typeface="Tahoma" pitchFamily="34" charset="0"/>
              </a:defRPr>
            </a:lvl6pPr>
            <a:lvl7pPr marL="2971800" indent="-228600" eaLnBrk="0" fontAlgn="base" hangingPunct="0">
              <a:spcBef>
                <a:spcPct val="0"/>
              </a:spcBef>
              <a:spcAft>
                <a:spcPct val="0"/>
              </a:spcAft>
              <a:defRPr sz="1200">
                <a:solidFill>
                  <a:schemeClr val="tx1"/>
                </a:solidFill>
                <a:latin typeface="Tahoma" pitchFamily="34" charset="0"/>
              </a:defRPr>
            </a:lvl7pPr>
            <a:lvl8pPr marL="3429000" indent="-228600" eaLnBrk="0" fontAlgn="base" hangingPunct="0">
              <a:spcBef>
                <a:spcPct val="0"/>
              </a:spcBef>
              <a:spcAft>
                <a:spcPct val="0"/>
              </a:spcAft>
              <a:defRPr sz="1200">
                <a:solidFill>
                  <a:schemeClr val="tx1"/>
                </a:solidFill>
                <a:latin typeface="Tahoma" pitchFamily="34" charset="0"/>
              </a:defRPr>
            </a:lvl8pPr>
            <a:lvl9pPr marL="3886200" indent="-228600" eaLnBrk="0" fontAlgn="base" hangingPunct="0">
              <a:spcBef>
                <a:spcPct val="0"/>
              </a:spcBef>
              <a:spcAft>
                <a:spcPct val="0"/>
              </a:spcAft>
              <a:defRPr sz="1200">
                <a:solidFill>
                  <a:schemeClr val="tx1"/>
                </a:solidFill>
                <a:latin typeface="Tahoma" pitchFamily="34" charset="0"/>
              </a:defRPr>
            </a:lvl9pPr>
          </a:lstStyle>
          <a:p>
            <a:pPr eaLnBrk="1" hangingPunct="1"/>
            <a:fld id="{6172AC63-7062-4E57-9515-7402D7B8FA03}" type="slidenum">
              <a:rPr lang="hr-HR" sz="1400" smtClean="0">
                <a:effectLst/>
                <a:latin typeface="Arial" charset="0"/>
              </a:rPr>
              <a:pPr eaLnBrk="1" hangingPunct="1"/>
              <a:t>34</a:t>
            </a:fld>
            <a:endParaRPr lang="hr-HR" sz="1400" smtClean="0">
              <a:effectLst/>
              <a:latin typeface="Arial" charset="0"/>
            </a:endParaRPr>
          </a:p>
        </p:txBody>
      </p:sp>
      <p:sp>
        <p:nvSpPr>
          <p:cNvPr id="230402" name="Rectangle 2"/>
          <p:cNvSpPr>
            <a:spLocks noGrp="1" noChangeArrowheads="1"/>
          </p:cNvSpPr>
          <p:nvPr>
            <p:ph type="title" idx="4294967295"/>
          </p:nvPr>
        </p:nvSpPr>
        <p:spPr>
          <a:xfrm>
            <a:off x="323529" y="908720"/>
            <a:ext cx="7992888" cy="864096"/>
          </a:xfrm>
        </p:spPr>
        <p:txBody>
          <a:bodyPr>
            <a:normAutofit fontScale="90000"/>
          </a:bodyPr>
          <a:lstStyle/>
          <a:p>
            <a:pPr eaLnBrk="1" hangingPunct="1">
              <a:defRPr/>
            </a:pPr>
            <a:r>
              <a:rPr lang="hr-HR" sz="4000" b="1" u="sng" dirty="0" smtClean="0">
                <a:solidFill>
                  <a:schemeClr val="accent2"/>
                </a:solidFill>
              </a:rPr>
              <a:t>Poticanje razvoja obrta, malog i srednjeg poduzetništva</a:t>
            </a:r>
          </a:p>
        </p:txBody>
      </p:sp>
      <p:sp>
        <p:nvSpPr>
          <p:cNvPr id="230403" name="Rectangle 3"/>
          <p:cNvSpPr>
            <a:spLocks noGrp="1" noChangeArrowheads="1"/>
          </p:cNvSpPr>
          <p:nvPr>
            <p:ph type="body" idx="4294967295"/>
          </p:nvPr>
        </p:nvSpPr>
        <p:spPr>
          <a:xfrm>
            <a:off x="395288" y="1484313"/>
            <a:ext cx="8229600" cy="4862512"/>
          </a:xfrm>
        </p:spPr>
        <p:txBody>
          <a:bodyPr/>
          <a:lstStyle/>
          <a:p>
            <a:pPr eaLnBrk="1" hangingPunct="1">
              <a:buFontTx/>
              <a:buNone/>
              <a:defRPr/>
            </a:pPr>
            <a:endParaRPr lang="hr-HR" sz="2400" dirty="0" smtClean="0"/>
          </a:p>
          <a:p>
            <a:pPr>
              <a:buFont typeface="Arial" pitchFamily="34" charset="0"/>
              <a:buChar char="•"/>
              <a:defRPr/>
            </a:pPr>
            <a:r>
              <a:rPr lang="hr-HR" sz="2400" dirty="0">
                <a:solidFill>
                  <a:schemeClr val="accent1">
                    <a:lumMod val="50000"/>
                  </a:schemeClr>
                </a:solidFill>
                <a:latin typeface="+mj-lt"/>
              </a:rPr>
              <a:t>u rujnu 2000. </a:t>
            </a:r>
            <a:r>
              <a:rPr lang="hr-HR" sz="2400" dirty="0" err="1">
                <a:solidFill>
                  <a:schemeClr val="accent1">
                    <a:lumMod val="50000"/>
                  </a:schemeClr>
                </a:solidFill>
                <a:latin typeface="+mj-lt"/>
              </a:rPr>
              <a:t>donešen</a:t>
            </a:r>
            <a:r>
              <a:rPr lang="hr-HR" sz="2400" dirty="0">
                <a:solidFill>
                  <a:schemeClr val="accent1">
                    <a:lumMod val="50000"/>
                  </a:schemeClr>
                </a:solidFill>
                <a:latin typeface="+mj-lt"/>
              </a:rPr>
              <a:t> Program poticanja razvoja obrta, malog i srednjeg poduzetništva.</a:t>
            </a:r>
          </a:p>
          <a:p>
            <a:pPr eaLnBrk="1" hangingPunct="1">
              <a:buFontTx/>
              <a:buNone/>
              <a:defRPr/>
            </a:pPr>
            <a:endParaRPr lang="hr-HR" sz="2400" dirty="0">
              <a:solidFill>
                <a:schemeClr val="accent1">
                  <a:lumMod val="50000"/>
                </a:schemeClr>
              </a:solidFill>
              <a:latin typeface="+mj-lt"/>
            </a:endParaRPr>
          </a:p>
          <a:p>
            <a:pPr marL="0" indent="0">
              <a:buNone/>
              <a:defRPr/>
            </a:pPr>
            <a:r>
              <a:rPr lang="hr-HR" sz="2400" b="1" dirty="0" smtClean="0">
                <a:solidFill>
                  <a:schemeClr val="accent1">
                    <a:lumMod val="50000"/>
                  </a:schemeClr>
                </a:solidFill>
                <a:latin typeface="+mj-lt"/>
              </a:rPr>
              <a:t>Poticajne </a:t>
            </a:r>
            <a:r>
              <a:rPr lang="hr-HR" sz="2400" b="1" dirty="0">
                <a:solidFill>
                  <a:schemeClr val="accent1">
                    <a:lumMod val="50000"/>
                  </a:schemeClr>
                </a:solidFill>
                <a:latin typeface="+mj-lt"/>
              </a:rPr>
              <a:t>mjere i aktivnosti</a:t>
            </a:r>
            <a:r>
              <a:rPr lang="hr-HR" sz="2400" b="1" dirty="0" smtClean="0">
                <a:solidFill>
                  <a:schemeClr val="accent1">
                    <a:lumMod val="50000"/>
                  </a:schemeClr>
                </a:solidFill>
                <a:latin typeface="+mj-lt"/>
              </a:rPr>
              <a:t>:</a:t>
            </a:r>
            <a:endParaRPr lang="hr-HR" sz="2400" dirty="0" smtClean="0"/>
          </a:p>
          <a:p>
            <a:pPr marL="274320" lvl="2" indent="-274320">
              <a:buClr>
                <a:schemeClr val="accent3"/>
              </a:buClr>
              <a:buSzPct val="95000"/>
              <a:buFont typeface="Arial" pitchFamily="34" charset="0"/>
              <a:buChar char="•"/>
              <a:defRPr/>
            </a:pPr>
            <a:r>
              <a:rPr lang="hr-HR" sz="2400" dirty="0">
                <a:solidFill>
                  <a:schemeClr val="accent1">
                    <a:lumMod val="50000"/>
                  </a:schemeClr>
                </a:solidFill>
                <a:latin typeface="+mj-lt"/>
              </a:rPr>
              <a:t>dodjela poticajnih financijskih </a:t>
            </a:r>
            <a:r>
              <a:rPr lang="hr-HR" sz="2400" dirty="0" smtClean="0">
                <a:solidFill>
                  <a:schemeClr val="accent1">
                    <a:lumMod val="50000"/>
                  </a:schemeClr>
                </a:solidFill>
                <a:latin typeface="+mj-lt"/>
              </a:rPr>
              <a:t>sredstava</a:t>
            </a:r>
            <a:endParaRPr lang="hr-HR" sz="2400" dirty="0">
              <a:solidFill>
                <a:schemeClr val="accent1">
                  <a:lumMod val="50000"/>
                </a:schemeClr>
              </a:solidFill>
              <a:latin typeface="+mj-lt"/>
            </a:endParaRPr>
          </a:p>
          <a:p>
            <a:pPr marL="274320" lvl="2" indent="-274320">
              <a:buClr>
                <a:schemeClr val="accent3"/>
              </a:buClr>
              <a:buSzPct val="95000"/>
              <a:buFont typeface="Arial" pitchFamily="34" charset="0"/>
              <a:buChar char="•"/>
              <a:defRPr/>
            </a:pPr>
            <a:r>
              <a:rPr lang="hr-HR" sz="2400" dirty="0">
                <a:solidFill>
                  <a:schemeClr val="accent1">
                    <a:lumMod val="50000"/>
                  </a:schemeClr>
                </a:solidFill>
                <a:latin typeface="+mj-lt"/>
              </a:rPr>
              <a:t>razvoj poduzetničke infrastrukture preko institucionalne mreže za poticanje razvoja.</a:t>
            </a:r>
          </a:p>
          <a:p>
            <a:pPr eaLnBrk="1" hangingPunct="1">
              <a:buFontTx/>
              <a:buNone/>
              <a:defRPr/>
            </a:pPr>
            <a:endParaRPr lang="hr-HR" sz="2400" dirty="0" smtClean="0"/>
          </a:p>
        </p:txBody>
      </p:sp>
      <p:pic>
        <p:nvPicPr>
          <p:cNvPr id="44037" name="Picture 4" descr="grb grada 4x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188913"/>
            <a:ext cx="6889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020195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0"/>
              </a:spcBef>
              <a:spcAft>
                <a:spcPct val="0"/>
              </a:spcAft>
              <a:defRPr sz="1200">
                <a:solidFill>
                  <a:schemeClr val="tx1"/>
                </a:solidFill>
                <a:latin typeface="Tahoma" pitchFamily="34" charset="0"/>
              </a:defRPr>
            </a:lvl6pPr>
            <a:lvl7pPr marL="2971800" indent="-228600" eaLnBrk="0" fontAlgn="base" hangingPunct="0">
              <a:spcBef>
                <a:spcPct val="0"/>
              </a:spcBef>
              <a:spcAft>
                <a:spcPct val="0"/>
              </a:spcAft>
              <a:defRPr sz="1200">
                <a:solidFill>
                  <a:schemeClr val="tx1"/>
                </a:solidFill>
                <a:latin typeface="Tahoma" pitchFamily="34" charset="0"/>
              </a:defRPr>
            </a:lvl7pPr>
            <a:lvl8pPr marL="3429000" indent="-228600" eaLnBrk="0" fontAlgn="base" hangingPunct="0">
              <a:spcBef>
                <a:spcPct val="0"/>
              </a:spcBef>
              <a:spcAft>
                <a:spcPct val="0"/>
              </a:spcAft>
              <a:defRPr sz="1200">
                <a:solidFill>
                  <a:schemeClr val="tx1"/>
                </a:solidFill>
                <a:latin typeface="Tahoma" pitchFamily="34" charset="0"/>
              </a:defRPr>
            </a:lvl8pPr>
            <a:lvl9pPr marL="3886200" indent="-228600" eaLnBrk="0" fontAlgn="base" hangingPunct="0">
              <a:spcBef>
                <a:spcPct val="0"/>
              </a:spcBef>
              <a:spcAft>
                <a:spcPct val="0"/>
              </a:spcAft>
              <a:defRPr sz="1200">
                <a:solidFill>
                  <a:schemeClr val="tx1"/>
                </a:solidFill>
                <a:latin typeface="Tahoma" pitchFamily="34" charset="0"/>
              </a:defRPr>
            </a:lvl9pPr>
          </a:lstStyle>
          <a:p>
            <a:pPr eaLnBrk="1" hangingPunct="1"/>
            <a:fld id="{B83EE67E-32F3-43D5-9D11-58F1456B29A1}" type="slidenum">
              <a:rPr lang="hr-HR" sz="1400" smtClean="0">
                <a:effectLst/>
                <a:latin typeface="Arial" charset="0"/>
              </a:rPr>
              <a:pPr eaLnBrk="1" hangingPunct="1"/>
              <a:t>35</a:t>
            </a:fld>
            <a:endParaRPr lang="hr-HR" sz="1400" smtClean="0">
              <a:effectLst/>
              <a:latin typeface="Arial" charset="0"/>
            </a:endParaRPr>
          </a:p>
        </p:txBody>
      </p:sp>
      <p:sp>
        <p:nvSpPr>
          <p:cNvPr id="228354" name="Rectangle 2"/>
          <p:cNvSpPr>
            <a:spLocks noGrp="1" noChangeArrowheads="1"/>
          </p:cNvSpPr>
          <p:nvPr>
            <p:ph type="title" idx="4294967295"/>
          </p:nvPr>
        </p:nvSpPr>
        <p:spPr/>
        <p:txBody>
          <a:bodyPr/>
          <a:lstStyle/>
          <a:p>
            <a:pPr eaLnBrk="1" hangingPunct="1">
              <a:defRPr/>
            </a:pPr>
            <a:r>
              <a:rPr lang="hr-HR" sz="3600" smtClean="0">
                <a:solidFill>
                  <a:schemeClr val="accent2"/>
                </a:solidFill>
              </a:rPr>
              <a:t>1. Dodjela poticajnih financijskih sredstava</a:t>
            </a:r>
            <a:br>
              <a:rPr lang="hr-HR" sz="3600" smtClean="0">
                <a:solidFill>
                  <a:schemeClr val="accent2"/>
                </a:solidFill>
              </a:rPr>
            </a:br>
            <a:r>
              <a:rPr lang="hr-HR" sz="1600" smtClean="0">
                <a:solidFill>
                  <a:schemeClr val="accent2"/>
                </a:solidFill>
              </a:rPr>
              <a:t>(2000. - 2012.)</a:t>
            </a:r>
          </a:p>
        </p:txBody>
      </p:sp>
      <p:sp>
        <p:nvSpPr>
          <p:cNvPr id="228355" name="Rectangle 3"/>
          <p:cNvSpPr>
            <a:spLocks noGrp="1" noChangeArrowheads="1"/>
          </p:cNvSpPr>
          <p:nvPr>
            <p:ph type="body" idx="4294967295"/>
          </p:nvPr>
        </p:nvSpPr>
        <p:spPr>
          <a:xfrm>
            <a:off x="457200" y="1844675"/>
            <a:ext cx="8229600" cy="4392613"/>
          </a:xfrm>
        </p:spPr>
        <p:txBody>
          <a:bodyPr>
            <a:normAutofit fontScale="92500" lnSpcReduction="10000"/>
          </a:bodyPr>
          <a:lstStyle/>
          <a:p>
            <a:pPr marL="0" indent="0">
              <a:buNone/>
              <a:defRPr/>
            </a:pPr>
            <a:r>
              <a:rPr lang="hr-HR" sz="2400" dirty="0">
                <a:solidFill>
                  <a:schemeClr val="accent1">
                    <a:lumMod val="50000"/>
                  </a:schemeClr>
                </a:solidFill>
                <a:latin typeface="+mj-lt"/>
              </a:rPr>
              <a:t>Provodi se kroz:</a:t>
            </a:r>
          </a:p>
          <a:p>
            <a:pPr>
              <a:buFont typeface="Arial" pitchFamily="34" charset="0"/>
              <a:buChar char="•"/>
              <a:defRPr/>
            </a:pPr>
            <a:endParaRPr lang="hr-HR" sz="2400" dirty="0">
              <a:solidFill>
                <a:schemeClr val="accent1">
                  <a:lumMod val="50000"/>
                </a:schemeClr>
              </a:solidFill>
              <a:latin typeface="+mj-lt"/>
            </a:endParaRPr>
          </a:p>
          <a:p>
            <a:pPr marL="0" indent="0">
              <a:buNone/>
              <a:defRPr/>
            </a:pPr>
            <a:r>
              <a:rPr lang="hr-HR" sz="2400" dirty="0">
                <a:solidFill>
                  <a:schemeClr val="accent1">
                    <a:lumMod val="50000"/>
                  </a:schemeClr>
                </a:solidFill>
                <a:latin typeface="+mj-lt"/>
              </a:rPr>
              <a:t>1.1. Kreditiranje poduzetnika</a:t>
            </a:r>
          </a:p>
          <a:p>
            <a:pPr>
              <a:buFont typeface="Arial" pitchFamily="34" charset="0"/>
              <a:buChar char="•"/>
              <a:defRPr/>
            </a:pPr>
            <a:endParaRPr lang="hr-HR" sz="2400" dirty="0">
              <a:solidFill>
                <a:schemeClr val="accent1">
                  <a:lumMod val="50000"/>
                </a:schemeClr>
              </a:solidFill>
              <a:latin typeface="+mj-lt"/>
            </a:endParaRPr>
          </a:p>
          <a:p>
            <a:pPr marL="0" indent="0">
              <a:buNone/>
              <a:defRPr/>
            </a:pPr>
            <a:r>
              <a:rPr lang="hr-HR" sz="2400" dirty="0">
                <a:solidFill>
                  <a:schemeClr val="accent1">
                    <a:lumMod val="50000"/>
                  </a:schemeClr>
                </a:solidFill>
                <a:latin typeface="+mj-lt"/>
              </a:rPr>
              <a:t>1.2. Subvencioniranje dijela kamata na poduzetničke kredite</a:t>
            </a:r>
          </a:p>
          <a:p>
            <a:pPr>
              <a:buFont typeface="Arial" pitchFamily="34" charset="0"/>
              <a:buChar char="•"/>
              <a:defRPr/>
            </a:pPr>
            <a:endParaRPr lang="hr-HR" sz="2400" dirty="0">
              <a:solidFill>
                <a:schemeClr val="accent1">
                  <a:lumMod val="50000"/>
                </a:schemeClr>
              </a:solidFill>
              <a:latin typeface="+mj-lt"/>
            </a:endParaRPr>
          </a:p>
          <a:p>
            <a:pPr marL="0" indent="0">
              <a:buNone/>
              <a:defRPr/>
            </a:pPr>
            <a:r>
              <a:rPr lang="hr-HR" sz="2400" dirty="0">
                <a:solidFill>
                  <a:schemeClr val="accent1">
                    <a:lumMod val="50000"/>
                  </a:schemeClr>
                </a:solidFill>
                <a:latin typeface="+mj-lt"/>
              </a:rPr>
              <a:t>1.3. Potpore obrtnicima</a:t>
            </a:r>
          </a:p>
          <a:p>
            <a:pPr>
              <a:buFont typeface="Arial" pitchFamily="34" charset="0"/>
              <a:buChar char="•"/>
              <a:defRPr/>
            </a:pPr>
            <a:endParaRPr lang="hr-HR" sz="2400" dirty="0">
              <a:solidFill>
                <a:schemeClr val="accent1">
                  <a:lumMod val="50000"/>
                </a:schemeClr>
              </a:solidFill>
              <a:latin typeface="+mj-lt"/>
            </a:endParaRPr>
          </a:p>
          <a:p>
            <a:pPr marL="0" indent="0">
              <a:buNone/>
              <a:defRPr/>
            </a:pPr>
            <a:r>
              <a:rPr lang="hr-HR" sz="2400" dirty="0">
                <a:solidFill>
                  <a:schemeClr val="accent1">
                    <a:lumMod val="50000"/>
                  </a:schemeClr>
                </a:solidFill>
                <a:latin typeface="+mj-lt"/>
              </a:rPr>
              <a:t>1.4. Potpore inovatorima</a:t>
            </a:r>
          </a:p>
          <a:p>
            <a:pPr>
              <a:buFont typeface="Arial" pitchFamily="34" charset="0"/>
              <a:buChar char="•"/>
              <a:defRPr/>
            </a:pPr>
            <a:endParaRPr lang="hr-HR" sz="2400" dirty="0">
              <a:solidFill>
                <a:schemeClr val="accent1">
                  <a:lumMod val="50000"/>
                </a:schemeClr>
              </a:solidFill>
              <a:latin typeface="+mj-lt"/>
            </a:endParaRPr>
          </a:p>
          <a:p>
            <a:pPr marL="0" indent="0">
              <a:buNone/>
              <a:defRPr/>
            </a:pPr>
            <a:r>
              <a:rPr lang="hr-HR" sz="2400" dirty="0">
                <a:solidFill>
                  <a:schemeClr val="accent1">
                    <a:lumMod val="50000"/>
                  </a:schemeClr>
                </a:solidFill>
                <a:latin typeface="+mj-lt"/>
              </a:rPr>
              <a:t>1.5. Druge potpore</a:t>
            </a:r>
          </a:p>
          <a:p>
            <a:pPr eaLnBrk="1" hangingPunct="1">
              <a:buFontTx/>
              <a:buNone/>
              <a:defRPr/>
            </a:pPr>
            <a:endParaRPr lang="hr-HR" sz="2000" dirty="0" smtClean="0"/>
          </a:p>
        </p:txBody>
      </p:sp>
      <p:pic>
        <p:nvPicPr>
          <p:cNvPr id="45061" name="Picture 4" descr="grb grada 4x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188913"/>
            <a:ext cx="6889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398325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0"/>
              </a:spcBef>
              <a:spcAft>
                <a:spcPct val="0"/>
              </a:spcAft>
              <a:defRPr sz="1200">
                <a:solidFill>
                  <a:schemeClr val="tx1"/>
                </a:solidFill>
                <a:latin typeface="Tahoma" pitchFamily="34" charset="0"/>
              </a:defRPr>
            </a:lvl6pPr>
            <a:lvl7pPr marL="2971800" indent="-228600" eaLnBrk="0" fontAlgn="base" hangingPunct="0">
              <a:spcBef>
                <a:spcPct val="0"/>
              </a:spcBef>
              <a:spcAft>
                <a:spcPct val="0"/>
              </a:spcAft>
              <a:defRPr sz="1200">
                <a:solidFill>
                  <a:schemeClr val="tx1"/>
                </a:solidFill>
                <a:latin typeface="Tahoma" pitchFamily="34" charset="0"/>
              </a:defRPr>
            </a:lvl7pPr>
            <a:lvl8pPr marL="3429000" indent="-228600" eaLnBrk="0" fontAlgn="base" hangingPunct="0">
              <a:spcBef>
                <a:spcPct val="0"/>
              </a:spcBef>
              <a:spcAft>
                <a:spcPct val="0"/>
              </a:spcAft>
              <a:defRPr sz="1200">
                <a:solidFill>
                  <a:schemeClr val="tx1"/>
                </a:solidFill>
                <a:latin typeface="Tahoma" pitchFamily="34" charset="0"/>
              </a:defRPr>
            </a:lvl8pPr>
            <a:lvl9pPr marL="3886200" indent="-228600" eaLnBrk="0" fontAlgn="base" hangingPunct="0">
              <a:spcBef>
                <a:spcPct val="0"/>
              </a:spcBef>
              <a:spcAft>
                <a:spcPct val="0"/>
              </a:spcAft>
              <a:defRPr sz="1200">
                <a:solidFill>
                  <a:schemeClr val="tx1"/>
                </a:solidFill>
                <a:latin typeface="Tahoma" pitchFamily="34" charset="0"/>
              </a:defRPr>
            </a:lvl9pPr>
          </a:lstStyle>
          <a:p>
            <a:pPr eaLnBrk="1" hangingPunct="1"/>
            <a:fld id="{9E1DDEA2-8AB5-497F-9AAB-02AF2F800D27}" type="slidenum">
              <a:rPr lang="hr-HR" sz="1400" smtClean="0">
                <a:effectLst/>
                <a:latin typeface="Arial" charset="0"/>
              </a:rPr>
              <a:pPr eaLnBrk="1" hangingPunct="1"/>
              <a:t>36</a:t>
            </a:fld>
            <a:endParaRPr lang="hr-HR" sz="1400" smtClean="0">
              <a:effectLst/>
              <a:latin typeface="Arial" charset="0"/>
            </a:endParaRPr>
          </a:p>
        </p:txBody>
      </p:sp>
      <p:sp>
        <p:nvSpPr>
          <p:cNvPr id="176130" name="Rectangle 2"/>
          <p:cNvSpPr>
            <a:spLocks noGrp="1" noChangeArrowheads="1"/>
          </p:cNvSpPr>
          <p:nvPr>
            <p:ph type="title" idx="4294967295"/>
          </p:nvPr>
        </p:nvSpPr>
        <p:spPr>
          <a:xfrm>
            <a:off x="179388" y="260350"/>
            <a:ext cx="8229600" cy="1143000"/>
          </a:xfrm>
        </p:spPr>
        <p:txBody>
          <a:bodyPr/>
          <a:lstStyle/>
          <a:p>
            <a:pPr eaLnBrk="1" hangingPunct="1">
              <a:defRPr/>
            </a:pPr>
            <a:r>
              <a:rPr lang="hr-HR" sz="3600" smtClean="0">
                <a:solidFill>
                  <a:schemeClr val="accent2"/>
                </a:solidFill>
              </a:rPr>
              <a:t>2. Razvoj poduzetničke infrastrukture</a:t>
            </a:r>
          </a:p>
        </p:txBody>
      </p:sp>
      <p:sp>
        <p:nvSpPr>
          <p:cNvPr id="176131" name="Rectangle 3"/>
          <p:cNvSpPr>
            <a:spLocks noGrp="1" noChangeArrowheads="1"/>
          </p:cNvSpPr>
          <p:nvPr>
            <p:ph type="body" idx="4294967295"/>
          </p:nvPr>
        </p:nvSpPr>
        <p:spPr>
          <a:xfrm>
            <a:off x="611188" y="1673225"/>
            <a:ext cx="8137525" cy="5184775"/>
          </a:xfrm>
        </p:spPr>
        <p:txBody>
          <a:bodyPr>
            <a:normAutofit fontScale="92500" lnSpcReduction="20000"/>
          </a:bodyPr>
          <a:lstStyle/>
          <a:p>
            <a:pPr>
              <a:lnSpc>
                <a:spcPct val="90000"/>
              </a:lnSpc>
              <a:buFontTx/>
              <a:buNone/>
              <a:defRPr/>
            </a:pPr>
            <a:r>
              <a:rPr lang="hr-HR" sz="2200" dirty="0">
                <a:solidFill>
                  <a:schemeClr val="accent1">
                    <a:lumMod val="50000"/>
                  </a:schemeClr>
                </a:solidFill>
                <a:latin typeface="+mj-lt"/>
              </a:rPr>
              <a:t>2.1. Razvojna agencija Zagreb-TPZ </a:t>
            </a:r>
            <a:r>
              <a:rPr lang="hr-HR" sz="2200" dirty="0" err="1">
                <a:solidFill>
                  <a:schemeClr val="accent1">
                    <a:lumMod val="50000"/>
                  </a:schemeClr>
                </a:solidFill>
                <a:latin typeface="+mj-lt"/>
              </a:rPr>
              <a:t>do.o</a:t>
            </a:r>
            <a:r>
              <a:rPr lang="hr-HR" sz="2200" dirty="0">
                <a:solidFill>
                  <a:schemeClr val="accent1">
                    <a:lumMod val="50000"/>
                  </a:schemeClr>
                </a:solidFill>
                <a:latin typeface="+mj-lt"/>
              </a:rPr>
              <a:t>.</a:t>
            </a:r>
          </a:p>
          <a:p>
            <a:pPr>
              <a:lnSpc>
                <a:spcPct val="90000"/>
              </a:lnSpc>
              <a:buFontTx/>
              <a:buNone/>
              <a:defRPr/>
            </a:pPr>
            <a:endParaRPr lang="hr-HR" sz="2200" dirty="0">
              <a:solidFill>
                <a:schemeClr val="accent1">
                  <a:lumMod val="50000"/>
                </a:schemeClr>
              </a:solidFill>
              <a:latin typeface="+mj-lt"/>
            </a:endParaRPr>
          </a:p>
          <a:p>
            <a:pPr>
              <a:lnSpc>
                <a:spcPct val="90000"/>
              </a:lnSpc>
              <a:defRPr/>
            </a:pPr>
            <a:r>
              <a:rPr lang="hr-HR" sz="2200" dirty="0">
                <a:solidFill>
                  <a:schemeClr val="accent1">
                    <a:lumMod val="50000"/>
                  </a:schemeClr>
                </a:solidFill>
                <a:latin typeface="+mj-lt"/>
              </a:rPr>
              <a:t>projekti i aktivnosti: </a:t>
            </a:r>
          </a:p>
          <a:p>
            <a:pPr>
              <a:lnSpc>
                <a:spcPct val="90000"/>
              </a:lnSpc>
              <a:buFontTx/>
              <a:buNone/>
              <a:defRPr/>
            </a:pPr>
            <a:endParaRPr lang="hr-HR" sz="2200" dirty="0">
              <a:solidFill>
                <a:schemeClr val="accent1">
                  <a:lumMod val="50000"/>
                </a:schemeClr>
              </a:solidFill>
              <a:latin typeface="+mj-lt"/>
            </a:endParaRPr>
          </a:p>
          <a:p>
            <a:pPr lvl="1">
              <a:lnSpc>
                <a:spcPct val="90000"/>
              </a:lnSpc>
              <a:buClr>
                <a:schemeClr val="accent3"/>
              </a:buClr>
              <a:buSzPct val="95000"/>
              <a:defRPr/>
            </a:pPr>
            <a:r>
              <a:rPr lang="hr-HR" sz="2200" dirty="0">
                <a:solidFill>
                  <a:schemeClr val="accent1">
                    <a:lumMod val="50000"/>
                  </a:schemeClr>
                </a:solidFill>
                <a:latin typeface="+mj-lt"/>
              </a:rPr>
              <a:t>tehničko-tehnološka obrada i priprema inovacija za poduzetničko korištenje,</a:t>
            </a:r>
          </a:p>
          <a:p>
            <a:pPr lvl="1">
              <a:lnSpc>
                <a:spcPct val="90000"/>
              </a:lnSpc>
              <a:buClr>
                <a:schemeClr val="accent3"/>
              </a:buClr>
              <a:buSzPct val="95000"/>
              <a:buFont typeface="Tahoma" pitchFamily="34" charset="0"/>
              <a:buNone/>
              <a:defRPr/>
            </a:pPr>
            <a:endParaRPr lang="hr-HR" sz="2200" dirty="0">
              <a:solidFill>
                <a:schemeClr val="accent1">
                  <a:lumMod val="50000"/>
                </a:schemeClr>
              </a:solidFill>
              <a:latin typeface="+mj-lt"/>
            </a:endParaRPr>
          </a:p>
          <a:p>
            <a:pPr lvl="1">
              <a:lnSpc>
                <a:spcPct val="90000"/>
              </a:lnSpc>
              <a:buClr>
                <a:schemeClr val="accent3"/>
              </a:buClr>
              <a:buSzPct val="95000"/>
              <a:defRPr/>
            </a:pPr>
            <a:r>
              <a:rPr lang="hr-HR" sz="2200" dirty="0">
                <a:solidFill>
                  <a:schemeClr val="accent1">
                    <a:lumMod val="50000"/>
                  </a:schemeClr>
                </a:solidFill>
                <a:latin typeface="+mj-lt"/>
              </a:rPr>
              <a:t>edukacija već etabliranih poduzetnika i poduzetnika-početnika na organiziranim seminarima,</a:t>
            </a:r>
          </a:p>
          <a:p>
            <a:pPr lvl="1">
              <a:lnSpc>
                <a:spcPct val="90000"/>
              </a:lnSpc>
              <a:buClr>
                <a:schemeClr val="accent3"/>
              </a:buClr>
              <a:buSzPct val="95000"/>
              <a:buFont typeface="Tahoma" pitchFamily="34" charset="0"/>
              <a:buNone/>
              <a:defRPr/>
            </a:pPr>
            <a:endParaRPr lang="hr-HR" sz="2200" dirty="0">
              <a:solidFill>
                <a:schemeClr val="accent1">
                  <a:lumMod val="50000"/>
                </a:schemeClr>
              </a:solidFill>
              <a:latin typeface="+mj-lt"/>
            </a:endParaRPr>
          </a:p>
          <a:p>
            <a:pPr lvl="1">
              <a:lnSpc>
                <a:spcPct val="90000"/>
              </a:lnSpc>
              <a:buClr>
                <a:schemeClr val="accent3"/>
              </a:buClr>
              <a:buSzPct val="95000"/>
              <a:defRPr/>
            </a:pPr>
            <a:r>
              <a:rPr lang="hr-HR" sz="2200" dirty="0">
                <a:solidFill>
                  <a:schemeClr val="accent1">
                    <a:lumMod val="50000"/>
                  </a:schemeClr>
                </a:solidFill>
                <a:latin typeface="+mj-lt"/>
              </a:rPr>
              <a:t>izrada poslovnih i investicijskih planova poduzetnicima,</a:t>
            </a:r>
          </a:p>
          <a:p>
            <a:pPr lvl="1">
              <a:lnSpc>
                <a:spcPct val="90000"/>
              </a:lnSpc>
              <a:buClr>
                <a:schemeClr val="accent3"/>
              </a:buClr>
              <a:buSzPct val="95000"/>
              <a:buFont typeface="Tahoma" pitchFamily="34" charset="0"/>
              <a:buNone/>
              <a:defRPr/>
            </a:pPr>
            <a:endParaRPr lang="hr-HR" sz="2200" dirty="0">
              <a:solidFill>
                <a:schemeClr val="accent1">
                  <a:lumMod val="50000"/>
                </a:schemeClr>
              </a:solidFill>
              <a:latin typeface="+mj-lt"/>
            </a:endParaRPr>
          </a:p>
          <a:p>
            <a:pPr lvl="1">
              <a:lnSpc>
                <a:spcPct val="90000"/>
              </a:lnSpc>
              <a:buClr>
                <a:schemeClr val="accent3"/>
              </a:buClr>
              <a:buSzPct val="95000"/>
              <a:defRPr/>
            </a:pPr>
            <a:r>
              <a:rPr lang="hr-HR" sz="2200" dirty="0">
                <a:solidFill>
                  <a:schemeClr val="accent1">
                    <a:lumMod val="50000"/>
                  </a:schemeClr>
                </a:solidFill>
                <a:latin typeface="+mj-lt"/>
              </a:rPr>
              <a:t>savjetodavno-konzultantske usluge za uvođenje sustava upravljanja kvalitetom i/ili okolišem ISO 9001 i 14001,</a:t>
            </a:r>
          </a:p>
          <a:p>
            <a:pPr lvl="1">
              <a:lnSpc>
                <a:spcPct val="90000"/>
              </a:lnSpc>
              <a:buClr>
                <a:schemeClr val="accent3"/>
              </a:buClr>
              <a:buSzPct val="95000"/>
              <a:defRPr/>
            </a:pPr>
            <a:endParaRPr lang="hr-HR" sz="2200" dirty="0">
              <a:solidFill>
                <a:schemeClr val="accent1">
                  <a:lumMod val="50000"/>
                </a:schemeClr>
              </a:solidFill>
              <a:latin typeface="+mj-lt"/>
            </a:endParaRPr>
          </a:p>
          <a:p>
            <a:pPr lvl="1">
              <a:lnSpc>
                <a:spcPct val="90000"/>
              </a:lnSpc>
              <a:buClr>
                <a:schemeClr val="accent3"/>
              </a:buClr>
              <a:buSzPct val="95000"/>
              <a:defRPr/>
            </a:pPr>
            <a:r>
              <a:rPr lang="hr-HR" sz="2200" dirty="0">
                <a:solidFill>
                  <a:schemeClr val="accent1">
                    <a:lumMod val="50000"/>
                  </a:schemeClr>
                </a:solidFill>
                <a:latin typeface="+mj-lt"/>
              </a:rPr>
              <a:t>dodjela jamstava za poduzetničke kredite,</a:t>
            </a:r>
          </a:p>
          <a:p>
            <a:pPr lvl="1">
              <a:lnSpc>
                <a:spcPct val="90000"/>
              </a:lnSpc>
              <a:buClr>
                <a:schemeClr val="accent3"/>
              </a:buClr>
              <a:buSzPct val="95000"/>
              <a:buFont typeface="Tahoma" pitchFamily="34" charset="0"/>
              <a:buNone/>
              <a:defRPr/>
            </a:pPr>
            <a:endParaRPr lang="hr-HR" sz="2200" dirty="0">
              <a:solidFill>
                <a:schemeClr val="accent1">
                  <a:lumMod val="50000"/>
                </a:schemeClr>
              </a:solidFill>
              <a:latin typeface="+mj-lt"/>
            </a:endParaRPr>
          </a:p>
          <a:p>
            <a:pPr lvl="1">
              <a:lnSpc>
                <a:spcPct val="90000"/>
              </a:lnSpc>
              <a:buClr>
                <a:schemeClr val="accent3"/>
              </a:buClr>
              <a:buSzPct val="95000"/>
              <a:defRPr/>
            </a:pPr>
            <a:r>
              <a:rPr lang="hr-HR" sz="2200" dirty="0">
                <a:solidFill>
                  <a:schemeClr val="accent1">
                    <a:lumMod val="50000"/>
                  </a:schemeClr>
                </a:solidFill>
                <a:latin typeface="+mj-lt"/>
              </a:rPr>
              <a:t>izrada gospodarskih projekata i studija, izrada i vođenje </a:t>
            </a:r>
          </a:p>
          <a:p>
            <a:pPr lvl="1">
              <a:lnSpc>
                <a:spcPct val="90000"/>
              </a:lnSpc>
              <a:buClr>
                <a:schemeClr val="accent3"/>
              </a:buClr>
              <a:buSzPct val="95000"/>
              <a:buFont typeface="Tahoma" pitchFamily="34" charset="0"/>
              <a:buNone/>
              <a:defRPr/>
            </a:pPr>
            <a:r>
              <a:rPr lang="hr-HR" sz="2200" dirty="0">
                <a:solidFill>
                  <a:schemeClr val="accent1">
                    <a:lumMod val="50000"/>
                  </a:schemeClr>
                </a:solidFill>
                <a:latin typeface="+mj-lt"/>
              </a:rPr>
              <a:t>    projekata financiranih iz EU fondova i dr.</a:t>
            </a:r>
          </a:p>
          <a:p>
            <a:pPr lvl="1" eaLnBrk="1" hangingPunct="1">
              <a:lnSpc>
                <a:spcPct val="80000"/>
              </a:lnSpc>
              <a:buFont typeface="Tahoma" pitchFamily="34" charset="0"/>
              <a:buNone/>
              <a:defRPr/>
            </a:pPr>
            <a:endParaRPr lang="hr-HR" sz="1400" b="1" dirty="0" smtClean="0"/>
          </a:p>
          <a:p>
            <a:pPr eaLnBrk="1" hangingPunct="1">
              <a:lnSpc>
                <a:spcPct val="80000"/>
              </a:lnSpc>
              <a:defRPr/>
            </a:pPr>
            <a:endParaRPr lang="hr-HR" sz="1600" dirty="0" smtClean="0"/>
          </a:p>
        </p:txBody>
      </p:sp>
      <p:pic>
        <p:nvPicPr>
          <p:cNvPr id="46085" name="Picture 4" descr="grb grada 4x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188913"/>
            <a:ext cx="6889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168333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0"/>
              </a:spcBef>
              <a:spcAft>
                <a:spcPct val="0"/>
              </a:spcAft>
              <a:defRPr sz="1200">
                <a:solidFill>
                  <a:schemeClr val="tx1"/>
                </a:solidFill>
                <a:latin typeface="Tahoma" pitchFamily="34" charset="0"/>
              </a:defRPr>
            </a:lvl6pPr>
            <a:lvl7pPr marL="2971800" indent="-228600" eaLnBrk="0" fontAlgn="base" hangingPunct="0">
              <a:spcBef>
                <a:spcPct val="0"/>
              </a:spcBef>
              <a:spcAft>
                <a:spcPct val="0"/>
              </a:spcAft>
              <a:defRPr sz="1200">
                <a:solidFill>
                  <a:schemeClr val="tx1"/>
                </a:solidFill>
                <a:latin typeface="Tahoma" pitchFamily="34" charset="0"/>
              </a:defRPr>
            </a:lvl7pPr>
            <a:lvl8pPr marL="3429000" indent="-228600" eaLnBrk="0" fontAlgn="base" hangingPunct="0">
              <a:spcBef>
                <a:spcPct val="0"/>
              </a:spcBef>
              <a:spcAft>
                <a:spcPct val="0"/>
              </a:spcAft>
              <a:defRPr sz="1200">
                <a:solidFill>
                  <a:schemeClr val="tx1"/>
                </a:solidFill>
                <a:latin typeface="Tahoma" pitchFamily="34" charset="0"/>
              </a:defRPr>
            </a:lvl8pPr>
            <a:lvl9pPr marL="3886200" indent="-228600" eaLnBrk="0" fontAlgn="base" hangingPunct="0">
              <a:spcBef>
                <a:spcPct val="0"/>
              </a:spcBef>
              <a:spcAft>
                <a:spcPct val="0"/>
              </a:spcAft>
              <a:defRPr sz="1200">
                <a:solidFill>
                  <a:schemeClr val="tx1"/>
                </a:solidFill>
                <a:latin typeface="Tahoma" pitchFamily="34" charset="0"/>
              </a:defRPr>
            </a:lvl9pPr>
          </a:lstStyle>
          <a:p>
            <a:pPr eaLnBrk="1" hangingPunct="1"/>
            <a:fld id="{8267EE70-AAF5-481E-ADB5-21E35A4B4714}" type="slidenum">
              <a:rPr lang="hr-HR" sz="1400" smtClean="0">
                <a:effectLst/>
                <a:latin typeface="Arial" charset="0"/>
              </a:rPr>
              <a:pPr eaLnBrk="1" hangingPunct="1"/>
              <a:t>37</a:t>
            </a:fld>
            <a:endParaRPr lang="hr-HR" sz="1400" smtClean="0">
              <a:effectLst/>
              <a:latin typeface="Arial" charset="0"/>
            </a:endParaRPr>
          </a:p>
        </p:txBody>
      </p:sp>
      <p:sp>
        <p:nvSpPr>
          <p:cNvPr id="109570" name="Rectangle 2"/>
          <p:cNvSpPr>
            <a:spLocks noGrp="1" noChangeArrowheads="1"/>
          </p:cNvSpPr>
          <p:nvPr>
            <p:ph type="body" idx="4294967295"/>
          </p:nvPr>
        </p:nvSpPr>
        <p:spPr>
          <a:xfrm>
            <a:off x="457200" y="1341438"/>
            <a:ext cx="8229600" cy="5040312"/>
          </a:xfrm>
        </p:spPr>
        <p:txBody>
          <a:bodyPr/>
          <a:lstStyle/>
          <a:p>
            <a:pPr>
              <a:lnSpc>
                <a:spcPct val="70000"/>
              </a:lnSpc>
              <a:buFontTx/>
              <a:buNone/>
              <a:defRPr/>
            </a:pPr>
            <a:r>
              <a:rPr lang="hr-HR" sz="2000" dirty="0">
                <a:solidFill>
                  <a:schemeClr val="accent1">
                    <a:lumMod val="50000"/>
                  </a:schemeClr>
                </a:solidFill>
                <a:latin typeface="+mj-lt"/>
              </a:rPr>
              <a:t>2.2. Poduzetničke zone</a:t>
            </a:r>
          </a:p>
          <a:p>
            <a:pPr>
              <a:lnSpc>
                <a:spcPct val="70000"/>
              </a:lnSpc>
              <a:buFontTx/>
              <a:buNone/>
              <a:defRPr/>
            </a:pPr>
            <a:endParaRPr lang="hr-HR" sz="2000" dirty="0">
              <a:solidFill>
                <a:schemeClr val="accent1">
                  <a:lumMod val="50000"/>
                </a:schemeClr>
              </a:solidFill>
              <a:latin typeface="+mj-lt"/>
            </a:endParaRPr>
          </a:p>
          <a:p>
            <a:pPr>
              <a:lnSpc>
                <a:spcPct val="70000"/>
              </a:lnSpc>
              <a:defRPr/>
            </a:pPr>
            <a:r>
              <a:rPr lang="hr-HR" sz="2000" dirty="0">
                <a:solidFill>
                  <a:schemeClr val="accent1">
                    <a:lumMod val="50000"/>
                  </a:schemeClr>
                </a:solidFill>
                <a:latin typeface="+mj-lt"/>
              </a:rPr>
              <a:t>u 2005. </a:t>
            </a:r>
            <a:r>
              <a:rPr lang="hr-HR" sz="2000" dirty="0" err="1">
                <a:solidFill>
                  <a:schemeClr val="accent1">
                    <a:lumMod val="50000"/>
                  </a:schemeClr>
                </a:solidFill>
                <a:latin typeface="+mj-lt"/>
              </a:rPr>
              <a:t>donešen</a:t>
            </a:r>
            <a:r>
              <a:rPr lang="hr-HR" sz="2000" dirty="0">
                <a:solidFill>
                  <a:schemeClr val="accent1">
                    <a:lumMod val="50000"/>
                  </a:schemeClr>
                </a:solidFill>
                <a:latin typeface="+mj-lt"/>
              </a:rPr>
              <a:t> Program razvoja poduzetničkih zona na području Grada Zagreba</a:t>
            </a:r>
          </a:p>
          <a:p>
            <a:pPr>
              <a:lnSpc>
                <a:spcPct val="70000"/>
              </a:lnSpc>
              <a:buFontTx/>
              <a:buNone/>
              <a:defRPr/>
            </a:pPr>
            <a:endParaRPr lang="hr-HR" sz="2000" dirty="0">
              <a:solidFill>
                <a:schemeClr val="accent1">
                  <a:lumMod val="50000"/>
                </a:schemeClr>
              </a:solidFill>
              <a:latin typeface="+mj-lt"/>
            </a:endParaRPr>
          </a:p>
          <a:p>
            <a:pPr>
              <a:lnSpc>
                <a:spcPct val="70000"/>
              </a:lnSpc>
              <a:buFontTx/>
              <a:buNone/>
              <a:defRPr/>
            </a:pPr>
            <a:endParaRPr lang="hr-HR" sz="2000" dirty="0">
              <a:solidFill>
                <a:schemeClr val="accent1">
                  <a:lumMod val="50000"/>
                </a:schemeClr>
              </a:solidFill>
              <a:latin typeface="+mj-lt"/>
            </a:endParaRPr>
          </a:p>
          <a:p>
            <a:pPr>
              <a:lnSpc>
                <a:spcPct val="70000"/>
              </a:lnSpc>
              <a:buFontTx/>
              <a:buNone/>
              <a:defRPr/>
            </a:pPr>
            <a:r>
              <a:rPr lang="hr-HR" sz="2000" dirty="0">
                <a:solidFill>
                  <a:schemeClr val="accent1">
                    <a:lumMod val="50000"/>
                  </a:schemeClr>
                </a:solidFill>
                <a:latin typeface="+mj-lt"/>
              </a:rPr>
              <a:t>2.3. </a:t>
            </a:r>
            <a:r>
              <a:rPr lang="hr-HR" sz="2000" dirty="0" err="1">
                <a:solidFill>
                  <a:schemeClr val="accent1">
                    <a:lumMod val="50000"/>
                  </a:schemeClr>
                </a:solidFill>
                <a:latin typeface="+mj-lt"/>
              </a:rPr>
              <a:t>Clusteri</a:t>
            </a:r>
            <a:endParaRPr lang="hr-HR" sz="2000" dirty="0">
              <a:solidFill>
                <a:schemeClr val="accent1">
                  <a:lumMod val="50000"/>
                </a:schemeClr>
              </a:solidFill>
              <a:latin typeface="+mj-lt"/>
            </a:endParaRPr>
          </a:p>
          <a:p>
            <a:pPr lvl="1">
              <a:lnSpc>
                <a:spcPct val="70000"/>
              </a:lnSpc>
              <a:buClr>
                <a:schemeClr val="accent3"/>
              </a:buClr>
              <a:buSzPct val="95000"/>
              <a:buFont typeface="Tahoma" pitchFamily="34" charset="0"/>
              <a:buNone/>
              <a:defRPr/>
            </a:pPr>
            <a:endParaRPr lang="hr-HR" sz="2000" dirty="0">
              <a:solidFill>
                <a:schemeClr val="accent1">
                  <a:lumMod val="50000"/>
                </a:schemeClr>
              </a:solidFill>
              <a:latin typeface="+mj-lt"/>
            </a:endParaRPr>
          </a:p>
          <a:p>
            <a:pPr>
              <a:lnSpc>
                <a:spcPct val="70000"/>
              </a:lnSpc>
              <a:defRPr/>
            </a:pPr>
            <a:r>
              <a:rPr lang="hr-HR" sz="2000" dirty="0">
                <a:solidFill>
                  <a:schemeClr val="accent1">
                    <a:lumMod val="50000"/>
                  </a:schemeClr>
                </a:solidFill>
                <a:latin typeface="+mj-lt"/>
              </a:rPr>
              <a:t>pokrenut Projekt „</a:t>
            </a:r>
            <a:r>
              <a:rPr lang="hr-HR" sz="2000" dirty="0" err="1">
                <a:solidFill>
                  <a:schemeClr val="accent1">
                    <a:lumMod val="50000"/>
                  </a:schemeClr>
                </a:solidFill>
                <a:latin typeface="+mj-lt"/>
              </a:rPr>
              <a:t>Clusterom</a:t>
            </a:r>
            <a:r>
              <a:rPr lang="hr-HR" sz="2000" dirty="0">
                <a:solidFill>
                  <a:schemeClr val="accent1">
                    <a:lumMod val="50000"/>
                  </a:schemeClr>
                </a:solidFill>
                <a:latin typeface="+mj-lt"/>
              </a:rPr>
              <a:t> do konkurentnog proizvoda“, </a:t>
            </a:r>
          </a:p>
          <a:p>
            <a:pPr>
              <a:lnSpc>
                <a:spcPct val="70000"/>
              </a:lnSpc>
              <a:defRPr/>
            </a:pPr>
            <a:endParaRPr lang="hr-HR" sz="2000" dirty="0">
              <a:solidFill>
                <a:schemeClr val="accent1">
                  <a:lumMod val="50000"/>
                </a:schemeClr>
              </a:solidFill>
              <a:latin typeface="+mj-lt"/>
            </a:endParaRPr>
          </a:p>
          <a:p>
            <a:pPr>
              <a:lnSpc>
                <a:spcPct val="70000"/>
              </a:lnSpc>
              <a:defRPr/>
            </a:pPr>
            <a:r>
              <a:rPr lang="hr-HR" sz="2000" dirty="0">
                <a:solidFill>
                  <a:schemeClr val="accent1">
                    <a:lumMod val="50000"/>
                  </a:schemeClr>
                </a:solidFill>
                <a:latin typeface="+mj-lt"/>
              </a:rPr>
              <a:t>izrađena studija </a:t>
            </a:r>
            <a:r>
              <a:rPr lang="hr-HR" sz="2000" dirty="0" err="1">
                <a:solidFill>
                  <a:schemeClr val="accent1">
                    <a:lumMod val="50000"/>
                  </a:schemeClr>
                </a:solidFill>
                <a:latin typeface="+mj-lt"/>
              </a:rPr>
              <a:t>Clustera</a:t>
            </a:r>
            <a:r>
              <a:rPr lang="hr-HR" sz="2000" dirty="0">
                <a:solidFill>
                  <a:schemeClr val="accent1">
                    <a:lumMod val="50000"/>
                  </a:schemeClr>
                </a:solidFill>
                <a:latin typeface="+mj-lt"/>
              </a:rPr>
              <a:t> prometnih sredstava, alatnih strojeva i alata,</a:t>
            </a:r>
          </a:p>
          <a:p>
            <a:pPr>
              <a:lnSpc>
                <a:spcPct val="70000"/>
              </a:lnSpc>
              <a:defRPr/>
            </a:pPr>
            <a:endParaRPr lang="hr-HR" sz="2000" dirty="0">
              <a:solidFill>
                <a:schemeClr val="accent1">
                  <a:lumMod val="50000"/>
                </a:schemeClr>
              </a:solidFill>
              <a:latin typeface="+mj-lt"/>
            </a:endParaRPr>
          </a:p>
          <a:p>
            <a:pPr>
              <a:lnSpc>
                <a:spcPct val="70000"/>
              </a:lnSpc>
              <a:defRPr/>
            </a:pPr>
            <a:r>
              <a:rPr lang="hr-HR" sz="2000" dirty="0">
                <a:solidFill>
                  <a:schemeClr val="accent1">
                    <a:lumMod val="50000"/>
                  </a:schemeClr>
                </a:solidFill>
                <a:latin typeface="+mj-lt"/>
              </a:rPr>
              <a:t>Za realizaciju projekta do sada je utrošeno 1.110.000,00 kuna</a:t>
            </a:r>
          </a:p>
          <a:p>
            <a:pPr eaLnBrk="1" hangingPunct="1">
              <a:lnSpc>
                <a:spcPct val="80000"/>
              </a:lnSpc>
              <a:buFontTx/>
              <a:buNone/>
              <a:defRPr/>
            </a:pPr>
            <a:endParaRPr lang="hr-HR" sz="1800" b="1" dirty="0" smtClean="0"/>
          </a:p>
        </p:txBody>
      </p:sp>
      <p:pic>
        <p:nvPicPr>
          <p:cNvPr id="47108" name="Picture 4" descr="grb grada 4x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188913"/>
            <a:ext cx="6889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93001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hr-HR" sz="2800"/>
              <a:t>Struktura sredstava za provedbu poticajnih </a:t>
            </a:r>
            <a:br>
              <a:rPr lang="hr-HR" sz="2800"/>
            </a:br>
            <a:r>
              <a:rPr lang="hr-HR" sz="2800"/>
              <a:t>mjera i aktivnosti iz Programa</a:t>
            </a:r>
            <a:br>
              <a:rPr lang="hr-HR" sz="2800"/>
            </a:br>
            <a:r>
              <a:rPr lang="hr-HR" sz="2800"/>
              <a:t>(</a:t>
            </a:r>
            <a:r>
              <a:rPr lang="hr-HR" sz="2000"/>
              <a:t>rujan 2000. – kolovoz 2013.)</a:t>
            </a:r>
            <a:r>
              <a:rPr lang="hr-HR" sz="2800"/>
              <a:t>  </a:t>
            </a:r>
          </a:p>
        </p:txBody>
      </p:sp>
      <p:graphicFrame>
        <p:nvGraphicFramePr>
          <p:cNvPr id="3075" name="Object 3"/>
          <p:cNvGraphicFramePr>
            <a:graphicFrameLocks noGrp="1" noChangeAspect="1"/>
          </p:cNvGraphicFramePr>
          <p:nvPr>
            <p:ph idx="1"/>
          </p:nvPr>
        </p:nvGraphicFramePr>
        <p:xfrm>
          <a:off x="460375" y="1600200"/>
          <a:ext cx="8223250" cy="4525963"/>
        </p:xfrm>
        <a:graphic>
          <a:graphicData uri="http://schemas.openxmlformats.org/presentationml/2006/ole">
            <mc:AlternateContent xmlns:mc="http://schemas.openxmlformats.org/markup-compatibility/2006">
              <mc:Choice xmlns:v="urn:schemas-microsoft-com:vml" Requires="v">
                <p:oleObj spid="_x0000_s89101" name="Chart" r:id="rId3" imgW="8229600" imgH="4533840" progId="MSGraph.Chart.8">
                  <p:embed followColorScheme="full"/>
                </p:oleObj>
              </mc:Choice>
              <mc:Fallback>
                <p:oleObj name="Chart" r:id="rId3" imgW="8229600" imgH="4533840" progId="MSGraph.Chart.8">
                  <p:embed followColorScheme="full"/>
                  <p:pic>
                    <p:nvPicPr>
                      <p:cNvPr id="0" name="Picture 1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1600200"/>
                        <a:ext cx="8223250"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Text Box 4"/>
          <p:cNvSpPr txBox="1">
            <a:spLocks noChangeArrowheads="1"/>
          </p:cNvSpPr>
          <p:nvPr/>
        </p:nvSpPr>
        <p:spPr bwMode="auto">
          <a:xfrm>
            <a:off x="3419475" y="3213100"/>
            <a:ext cx="2630488" cy="388938"/>
          </a:xfrm>
          <a:prstGeom prst="rect">
            <a:avLst/>
          </a:prstGeom>
          <a:solidFill>
            <a:schemeClr val="bg2"/>
          </a:solidFill>
          <a:ln w="222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hr-HR" b="1" smtClean="0">
                <a:solidFill>
                  <a:srgbClr val="000000"/>
                </a:solidFill>
                <a:effectLst>
                  <a:outerShdw blurRad="38100" dist="38100" dir="2700000" algn="tl">
                    <a:srgbClr val="FFFFFF"/>
                  </a:outerShdw>
                </a:effectLst>
                <a:latin typeface="Verdana" pitchFamily="34" charset="0"/>
              </a:rPr>
              <a:t>271.301.269,93 kn</a:t>
            </a:r>
          </a:p>
        </p:txBody>
      </p:sp>
      <p:pic>
        <p:nvPicPr>
          <p:cNvPr id="3077" name="Picture 5" descr="grb grada 4x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3888" y="188913"/>
            <a:ext cx="688975" cy="846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12731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836613"/>
          </a:xfrm>
        </p:spPr>
        <p:txBody>
          <a:bodyPr/>
          <a:lstStyle/>
          <a:p>
            <a:r>
              <a:rPr lang="hr-HR" sz="1800"/>
              <a:t>UKUPNA SREDSTVA ZA PROVEDBU POTICAJNIH MJERA I AKTIVNOSTI IZ PROGRAMA ( rujan 2000. – kolovoz</a:t>
            </a:r>
            <a:r>
              <a:rPr lang="hr-HR" sz="1800">
                <a:solidFill>
                  <a:srgbClr val="FF6600"/>
                </a:solidFill>
              </a:rPr>
              <a:t> </a:t>
            </a:r>
            <a:r>
              <a:rPr lang="hr-HR" sz="1800"/>
              <a:t>2013.)</a:t>
            </a:r>
          </a:p>
        </p:txBody>
      </p:sp>
      <p:graphicFrame>
        <p:nvGraphicFramePr>
          <p:cNvPr id="4099" name="Object 3"/>
          <p:cNvGraphicFramePr>
            <a:graphicFrameLocks noGrp="1" noChangeAspect="1"/>
          </p:cNvGraphicFramePr>
          <p:nvPr>
            <p:ph idx="1"/>
          </p:nvPr>
        </p:nvGraphicFramePr>
        <p:xfrm>
          <a:off x="179388" y="1052513"/>
          <a:ext cx="8775700" cy="5270500"/>
        </p:xfrm>
        <a:graphic>
          <a:graphicData uri="http://schemas.openxmlformats.org/presentationml/2006/ole">
            <mc:AlternateContent xmlns:mc="http://schemas.openxmlformats.org/markup-compatibility/2006">
              <mc:Choice xmlns:v="urn:schemas-microsoft-com:vml" Requires="v">
                <p:oleObj spid="_x0000_s90125" name="Worksheet" r:id="rId4" imgW="4953000" imgH="2924175" progId="Excel.Sheet.8">
                  <p:embed/>
                </p:oleObj>
              </mc:Choice>
              <mc:Fallback>
                <p:oleObj name="Worksheet" r:id="rId4" imgW="4953000" imgH="2924175" progId="Excel.Sheet.8">
                  <p:embed/>
                  <p:pic>
                    <p:nvPicPr>
                      <p:cNvPr id="0" name="Picture 1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052513"/>
                        <a:ext cx="8775700" cy="527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0" name="Text Box 4"/>
          <p:cNvSpPr txBox="1">
            <a:spLocks noChangeArrowheads="1"/>
          </p:cNvSpPr>
          <p:nvPr/>
        </p:nvSpPr>
        <p:spPr bwMode="auto">
          <a:xfrm>
            <a:off x="7596188" y="620713"/>
            <a:ext cx="15478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hr-HR" sz="1200" smtClean="0">
                <a:solidFill>
                  <a:srgbClr val="000000"/>
                </a:solidFill>
                <a:latin typeface="Verdana" pitchFamily="34" charset="0"/>
              </a:rPr>
              <a:t>IZNOS u kunama</a:t>
            </a:r>
            <a:endParaRPr lang="hr-HR" sz="1200" smtClean="0">
              <a:solidFill>
                <a:srgbClr val="000000"/>
              </a:solidFill>
              <a:effectLst>
                <a:outerShdw blurRad="38100" dist="38100" dir="2700000" algn="tl">
                  <a:srgbClr val="C0C0C0"/>
                </a:outerShdw>
              </a:effectLst>
              <a:latin typeface="Verdana" pitchFamily="34" charset="0"/>
            </a:endParaRPr>
          </a:p>
        </p:txBody>
      </p:sp>
    </p:spTree>
    <p:extLst>
      <p:ext uri="{BB962C8B-B14F-4D97-AF65-F5344CB8AC3E}">
        <p14:creationId xmlns:p14="http://schemas.microsoft.com/office/powerpoint/2010/main" val="313307010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0"/>
              </a:spcBef>
              <a:spcAft>
                <a:spcPct val="0"/>
              </a:spcAft>
              <a:defRPr sz="1200">
                <a:solidFill>
                  <a:schemeClr val="tx1"/>
                </a:solidFill>
                <a:latin typeface="Tahoma" pitchFamily="34" charset="0"/>
              </a:defRPr>
            </a:lvl6pPr>
            <a:lvl7pPr marL="2971800" indent="-228600" eaLnBrk="0" fontAlgn="base" hangingPunct="0">
              <a:spcBef>
                <a:spcPct val="0"/>
              </a:spcBef>
              <a:spcAft>
                <a:spcPct val="0"/>
              </a:spcAft>
              <a:defRPr sz="1200">
                <a:solidFill>
                  <a:schemeClr val="tx1"/>
                </a:solidFill>
                <a:latin typeface="Tahoma" pitchFamily="34" charset="0"/>
              </a:defRPr>
            </a:lvl7pPr>
            <a:lvl8pPr marL="3429000" indent="-228600" eaLnBrk="0" fontAlgn="base" hangingPunct="0">
              <a:spcBef>
                <a:spcPct val="0"/>
              </a:spcBef>
              <a:spcAft>
                <a:spcPct val="0"/>
              </a:spcAft>
              <a:defRPr sz="1200">
                <a:solidFill>
                  <a:schemeClr val="tx1"/>
                </a:solidFill>
                <a:latin typeface="Tahoma" pitchFamily="34" charset="0"/>
              </a:defRPr>
            </a:lvl8pPr>
            <a:lvl9pPr marL="3886200" indent="-228600" eaLnBrk="0" fontAlgn="base" hangingPunct="0">
              <a:spcBef>
                <a:spcPct val="0"/>
              </a:spcBef>
              <a:spcAft>
                <a:spcPct val="0"/>
              </a:spcAft>
              <a:defRPr sz="1200">
                <a:solidFill>
                  <a:schemeClr val="tx1"/>
                </a:solidFill>
                <a:latin typeface="Tahoma" pitchFamily="34" charset="0"/>
              </a:defRPr>
            </a:lvl9pPr>
          </a:lstStyle>
          <a:p>
            <a:pPr eaLnBrk="1" hangingPunct="1"/>
            <a:fld id="{FC5B02C5-59A2-4E3A-B95D-2E8E12C2DA4E}" type="slidenum">
              <a:rPr lang="hr-HR" sz="1400" smtClean="0">
                <a:effectLst/>
                <a:latin typeface="Arial" charset="0"/>
              </a:rPr>
              <a:pPr eaLnBrk="1" hangingPunct="1"/>
              <a:t>4</a:t>
            </a:fld>
            <a:endParaRPr lang="hr-HR" sz="1400" smtClean="0">
              <a:effectLst/>
              <a:latin typeface="Arial" charset="0"/>
            </a:endParaRPr>
          </a:p>
        </p:txBody>
      </p:sp>
      <p:sp>
        <p:nvSpPr>
          <p:cNvPr id="40962" name="Rectangle 2"/>
          <p:cNvSpPr>
            <a:spLocks noGrp="1" noChangeArrowheads="1"/>
          </p:cNvSpPr>
          <p:nvPr>
            <p:ph type="title" idx="4294967295"/>
          </p:nvPr>
        </p:nvSpPr>
        <p:spPr>
          <a:xfrm>
            <a:off x="468313" y="692150"/>
            <a:ext cx="8229600" cy="1000125"/>
          </a:xfrm>
        </p:spPr>
        <p:txBody>
          <a:bodyPr/>
          <a:lstStyle/>
          <a:p>
            <a:pPr eaLnBrk="1" hangingPunct="1">
              <a:defRPr/>
            </a:pPr>
            <a:r>
              <a:rPr lang="hr-HR" sz="4800" b="1" u="sng" dirty="0" smtClean="0">
                <a:solidFill>
                  <a:schemeClr val="accent2"/>
                </a:solidFill>
              </a:rPr>
              <a:t>Osnovna statistika Grada</a:t>
            </a:r>
            <a:r>
              <a:rPr lang="hr-HR" sz="1400" dirty="0" smtClean="0"/>
              <a:t>				</a:t>
            </a:r>
          </a:p>
        </p:txBody>
      </p:sp>
      <p:sp>
        <p:nvSpPr>
          <p:cNvPr id="40963" name="Rectangle 3"/>
          <p:cNvSpPr>
            <a:spLocks noGrp="1" noChangeArrowheads="1"/>
          </p:cNvSpPr>
          <p:nvPr>
            <p:ph type="body" idx="4294967295"/>
          </p:nvPr>
        </p:nvSpPr>
        <p:spPr>
          <a:xfrm>
            <a:off x="428597" y="1341438"/>
            <a:ext cx="8358246" cy="4784725"/>
          </a:xfrm>
        </p:spPr>
        <p:txBody>
          <a:bodyPr>
            <a:normAutofit fontScale="92500"/>
          </a:bodyPr>
          <a:lstStyle/>
          <a:p>
            <a:pPr eaLnBrk="1" hangingPunct="1">
              <a:lnSpc>
                <a:spcPct val="80000"/>
              </a:lnSpc>
              <a:buFontTx/>
              <a:buNone/>
              <a:defRPr/>
            </a:pPr>
            <a:endParaRPr lang="hr-HR" sz="3600" b="1" u="sng" dirty="0" smtClean="0">
              <a:solidFill>
                <a:schemeClr val="accent2"/>
              </a:solidFill>
            </a:endParaRPr>
          </a:p>
          <a:p>
            <a:pPr>
              <a:lnSpc>
                <a:spcPct val="80000"/>
              </a:lnSpc>
              <a:defRPr/>
            </a:pPr>
            <a:r>
              <a:rPr lang="hr-HR" dirty="0" smtClean="0">
                <a:solidFill>
                  <a:schemeClr val="accent1">
                    <a:lumMod val="50000"/>
                  </a:schemeClr>
                </a:solidFill>
                <a:latin typeface="+mj-lt"/>
              </a:rPr>
              <a:t>dominantan </a:t>
            </a:r>
            <a:r>
              <a:rPr lang="hr-HR" dirty="0">
                <a:solidFill>
                  <a:schemeClr val="accent1">
                    <a:lumMod val="50000"/>
                  </a:schemeClr>
                </a:solidFill>
                <a:latin typeface="+mj-lt"/>
              </a:rPr>
              <a:t>gospodarski, financijski i politički položaj unutar RH</a:t>
            </a:r>
          </a:p>
          <a:p>
            <a:pPr algn="just">
              <a:lnSpc>
                <a:spcPct val="80000"/>
              </a:lnSpc>
              <a:defRPr/>
            </a:pPr>
            <a:r>
              <a:rPr lang="hr-HR" dirty="0">
                <a:solidFill>
                  <a:schemeClr val="accent1">
                    <a:lumMod val="50000"/>
                  </a:schemeClr>
                </a:solidFill>
                <a:latin typeface="+mj-lt"/>
              </a:rPr>
              <a:t>790.017 stanovnika (popis stanovništva 2011.), odnosno 18,44% od ukupnog broja stanovnika RH</a:t>
            </a:r>
          </a:p>
          <a:p>
            <a:pPr algn="just">
              <a:lnSpc>
                <a:spcPct val="80000"/>
              </a:lnSpc>
              <a:defRPr/>
            </a:pPr>
            <a:r>
              <a:rPr lang="hr-HR" dirty="0">
                <a:solidFill>
                  <a:schemeClr val="accent1">
                    <a:lumMod val="50000"/>
                  </a:schemeClr>
                </a:solidFill>
                <a:latin typeface="+mj-lt"/>
              </a:rPr>
              <a:t>u 2012. (na dan 31. ožujak) </a:t>
            </a:r>
            <a:r>
              <a:rPr lang="hr-HR" dirty="0" smtClean="0">
                <a:solidFill>
                  <a:schemeClr val="accent1">
                    <a:lumMod val="50000"/>
                  </a:schemeClr>
                </a:solidFill>
                <a:latin typeface="+mj-lt"/>
              </a:rPr>
              <a:t>broj zaposlenih osoba iznosi</a:t>
            </a:r>
            <a:r>
              <a:rPr lang="hr-HR" dirty="0" smtClean="0">
                <a:solidFill>
                  <a:schemeClr val="accent1">
                    <a:lumMod val="50000"/>
                  </a:schemeClr>
                </a:solidFill>
              </a:rPr>
              <a:t> </a:t>
            </a:r>
            <a:r>
              <a:rPr lang="hr-HR" dirty="0" smtClean="0">
                <a:solidFill>
                  <a:schemeClr val="accent1">
                    <a:lumMod val="50000"/>
                  </a:schemeClr>
                </a:solidFill>
                <a:latin typeface="+mj-lt"/>
              </a:rPr>
              <a:t>398.890, </a:t>
            </a:r>
            <a:r>
              <a:rPr lang="hr-HR" dirty="0">
                <a:solidFill>
                  <a:schemeClr val="accent1">
                    <a:lumMod val="50000"/>
                  </a:schemeClr>
                </a:solidFill>
                <a:latin typeface="+mj-lt"/>
              </a:rPr>
              <a:t>odnosno 29,26% od ukupno zaposlenih u RH</a:t>
            </a:r>
          </a:p>
          <a:p>
            <a:pPr algn="just">
              <a:lnSpc>
                <a:spcPct val="80000"/>
              </a:lnSpc>
              <a:defRPr/>
            </a:pPr>
            <a:r>
              <a:rPr lang="hr-HR" dirty="0">
                <a:solidFill>
                  <a:schemeClr val="accent1">
                    <a:lumMod val="50000"/>
                  </a:schemeClr>
                </a:solidFill>
                <a:latin typeface="+mj-lt"/>
              </a:rPr>
              <a:t>u razdoblju siječanj - srpanj 2013. prosječna mjesečna isplaćena neto plaća iznosi 6.437 kuna, odnosno 16,9% više od RH</a:t>
            </a:r>
          </a:p>
          <a:p>
            <a:pPr algn="just">
              <a:lnSpc>
                <a:spcPct val="80000"/>
              </a:lnSpc>
              <a:defRPr/>
            </a:pPr>
            <a:r>
              <a:rPr lang="hr-HR" dirty="0">
                <a:solidFill>
                  <a:schemeClr val="accent1">
                    <a:lumMod val="50000"/>
                  </a:schemeClr>
                </a:solidFill>
                <a:latin typeface="+mj-lt"/>
              </a:rPr>
              <a:t>u razdoblju siječanj - rujan 2013. broj prosječno registriranih nezaposlenih osoba iznosi 45.644 , odnosno 13,35% od ukupno prosječno nezaposlenih u RH</a:t>
            </a:r>
          </a:p>
          <a:p>
            <a:pPr algn="just">
              <a:lnSpc>
                <a:spcPct val="80000"/>
              </a:lnSpc>
              <a:defRPr/>
            </a:pPr>
            <a:r>
              <a:rPr lang="hr-HR" dirty="0">
                <a:solidFill>
                  <a:schemeClr val="accent1">
                    <a:lumMod val="50000"/>
                  </a:schemeClr>
                </a:solidFill>
                <a:latin typeface="+mj-lt"/>
              </a:rPr>
              <a:t>u razdoblju siječanj – rujan 2013. godišnja prosječna stopa registrirane nezaposlenosti u GZ iznosi 10,36%, a u RH 19,95%</a:t>
            </a:r>
          </a:p>
          <a:p>
            <a:pPr algn="just">
              <a:lnSpc>
                <a:spcPct val="80000"/>
              </a:lnSpc>
              <a:defRPr/>
            </a:pPr>
            <a:endParaRPr lang="hr-HR" dirty="0">
              <a:solidFill>
                <a:schemeClr val="accent1">
                  <a:lumMod val="50000"/>
                </a:schemeClr>
              </a:solidFill>
              <a:latin typeface="+mj-lt"/>
            </a:endParaRPr>
          </a:p>
          <a:p>
            <a:pPr>
              <a:lnSpc>
                <a:spcPct val="80000"/>
              </a:lnSpc>
              <a:buNone/>
              <a:defRPr/>
            </a:pPr>
            <a:endParaRPr lang="hr-HR" sz="2800" dirty="0">
              <a:solidFill>
                <a:srgbClr val="FF0000"/>
              </a:solidFill>
              <a:latin typeface="+mj-lt"/>
            </a:endParaRPr>
          </a:p>
        </p:txBody>
      </p:sp>
      <p:pic>
        <p:nvPicPr>
          <p:cNvPr id="13317" name="Picture 8" descr="grb grada 4x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188913"/>
            <a:ext cx="6889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8707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0"/>
              </a:spcBef>
              <a:spcAft>
                <a:spcPct val="0"/>
              </a:spcAft>
              <a:defRPr sz="1200">
                <a:solidFill>
                  <a:schemeClr val="tx1"/>
                </a:solidFill>
                <a:latin typeface="Tahoma" pitchFamily="34" charset="0"/>
              </a:defRPr>
            </a:lvl6pPr>
            <a:lvl7pPr marL="2971800" indent="-228600" eaLnBrk="0" fontAlgn="base" hangingPunct="0">
              <a:spcBef>
                <a:spcPct val="0"/>
              </a:spcBef>
              <a:spcAft>
                <a:spcPct val="0"/>
              </a:spcAft>
              <a:defRPr sz="1200">
                <a:solidFill>
                  <a:schemeClr val="tx1"/>
                </a:solidFill>
                <a:latin typeface="Tahoma" pitchFamily="34" charset="0"/>
              </a:defRPr>
            </a:lvl7pPr>
            <a:lvl8pPr marL="3429000" indent="-228600" eaLnBrk="0" fontAlgn="base" hangingPunct="0">
              <a:spcBef>
                <a:spcPct val="0"/>
              </a:spcBef>
              <a:spcAft>
                <a:spcPct val="0"/>
              </a:spcAft>
              <a:defRPr sz="1200">
                <a:solidFill>
                  <a:schemeClr val="tx1"/>
                </a:solidFill>
                <a:latin typeface="Tahoma" pitchFamily="34" charset="0"/>
              </a:defRPr>
            </a:lvl8pPr>
            <a:lvl9pPr marL="3886200" indent="-228600" eaLnBrk="0" fontAlgn="base" hangingPunct="0">
              <a:spcBef>
                <a:spcPct val="0"/>
              </a:spcBef>
              <a:spcAft>
                <a:spcPct val="0"/>
              </a:spcAft>
              <a:defRPr sz="1200">
                <a:solidFill>
                  <a:schemeClr val="tx1"/>
                </a:solidFill>
                <a:latin typeface="Tahoma" pitchFamily="34" charset="0"/>
              </a:defRPr>
            </a:lvl9pPr>
          </a:lstStyle>
          <a:p>
            <a:pPr eaLnBrk="1" hangingPunct="1"/>
            <a:fld id="{B4683848-19E7-411D-9068-AD1C28A3CE72}" type="slidenum">
              <a:rPr lang="hr-HR" sz="1400" smtClean="0">
                <a:solidFill>
                  <a:srgbClr val="FFFFFF"/>
                </a:solidFill>
                <a:effectLst/>
                <a:latin typeface="Arial" charset="0"/>
              </a:rPr>
              <a:pPr eaLnBrk="1" hangingPunct="1"/>
              <a:t>40</a:t>
            </a:fld>
            <a:endParaRPr lang="hr-HR" sz="1400" smtClean="0">
              <a:solidFill>
                <a:srgbClr val="FFFFFF"/>
              </a:solidFill>
              <a:effectLst/>
              <a:latin typeface="Arial" charset="0"/>
            </a:endParaRPr>
          </a:p>
        </p:txBody>
      </p:sp>
      <p:sp>
        <p:nvSpPr>
          <p:cNvPr id="5122" name="Rectangle 2"/>
          <p:cNvSpPr>
            <a:spLocks noGrp="1" noChangeArrowheads="1"/>
          </p:cNvSpPr>
          <p:nvPr>
            <p:ph type="title" idx="4294967295"/>
          </p:nvPr>
        </p:nvSpPr>
        <p:spPr>
          <a:xfrm>
            <a:off x="762000" y="0"/>
            <a:ext cx="7632700" cy="1512888"/>
          </a:xfrm>
        </p:spPr>
        <p:txBody>
          <a:bodyPr/>
          <a:lstStyle/>
          <a:p>
            <a:pPr eaLnBrk="1" hangingPunct="1">
              <a:defRPr/>
            </a:pPr>
            <a:r>
              <a:rPr lang="hr-HR" sz="2800" b="1" u="sng" smtClean="0">
                <a:solidFill>
                  <a:schemeClr val="accent2"/>
                </a:solidFill>
              </a:rPr>
              <a:t>Zagreb kao turističko središte</a:t>
            </a:r>
          </a:p>
        </p:txBody>
      </p:sp>
      <p:sp>
        <p:nvSpPr>
          <p:cNvPr id="5123" name="Rectangle 3"/>
          <p:cNvSpPr>
            <a:spLocks noGrp="1" noChangeArrowheads="1"/>
          </p:cNvSpPr>
          <p:nvPr>
            <p:ph type="body" idx="4294967295"/>
          </p:nvPr>
        </p:nvSpPr>
        <p:spPr>
          <a:xfrm>
            <a:off x="467544" y="1659197"/>
            <a:ext cx="7929563" cy="4800600"/>
          </a:xfrm>
        </p:spPr>
        <p:txBody>
          <a:bodyPr>
            <a:normAutofit fontScale="92500" lnSpcReduction="20000"/>
          </a:bodyPr>
          <a:lstStyle/>
          <a:p>
            <a:pPr eaLnBrk="1" hangingPunct="1">
              <a:lnSpc>
                <a:spcPct val="80000"/>
              </a:lnSpc>
              <a:buFontTx/>
              <a:buNone/>
              <a:defRPr/>
            </a:pPr>
            <a:endParaRPr lang="hr-HR" sz="1100" dirty="0" smtClean="0"/>
          </a:p>
          <a:p>
            <a:pPr>
              <a:lnSpc>
                <a:spcPct val="70000"/>
              </a:lnSpc>
              <a:defRPr/>
            </a:pPr>
            <a:r>
              <a:rPr lang="hr-HR" sz="1700" dirty="0">
                <a:solidFill>
                  <a:schemeClr val="accent1">
                    <a:lumMod val="50000"/>
                  </a:schemeClr>
                </a:solidFill>
                <a:latin typeface="+mj-lt"/>
              </a:rPr>
              <a:t>kao poslovno i administrativno središte Zagreb ostvaruje oko 6% turističkih dolazaka i 2</a:t>
            </a:r>
            <a:r>
              <a:rPr lang="hr-HR" sz="1700" dirty="0" smtClean="0">
                <a:solidFill>
                  <a:schemeClr val="accent1">
                    <a:lumMod val="50000"/>
                  </a:schemeClr>
                </a:solidFill>
                <a:latin typeface="+mj-lt"/>
              </a:rPr>
              <a:t>%</a:t>
            </a:r>
          </a:p>
          <a:p>
            <a:pPr marL="0" indent="0">
              <a:lnSpc>
                <a:spcPct val="70000"/>
              </a:lnSpc>
              <a:buNone/>
              <a:defRPr/>
            </a:pPr>
            <a:r>
              <a:rPr lang="hr-HR" sz="1700" dirty="0">
                <a:solidFill>
                  <a:schemeClr val="accent1">
                    <a:lumMod val="50000"/>
                  </a:schemeClr>
                </a:solidFill>
                <a:latin typeface="+mj-lt"/>
              </a:rPr>
              <a:t> </a:t>
            </a:r>
            <a:r>
              <a:rPr lang="hr-HR" sz="1700" dirty="0" smtClean="0">
                <a:solidFill>
                  <a:schemeClr val="accent1">
                    <a:lumMod val="50000"/>
                  </a:schemeClr>
                </a:solidFill>
                <a:latin typeface="+mj-lt"/>
              </a:rPr>
              <a:t>     </a:t>
            </a:r>
            <a:r>
              <a:rPr lang="hr-HR" sz="1700" dirty="0">
                <a:solidFill>
                  <a:schemeClr val="accent1">
                    <a:lumMod val="50000"/>
                  </a:schemeClr>
                </a:solidFill>
                <a:latin typeface="+mj-lt"/>
              </a:rPr>
              <a:t>turističkih noćenja u RH </a:t>
            </a:r>
          </a:p>
          <a:p>
            <a:pPr>
              <a:lnSpc>
                <a:spcPct val="70000"/>
              </a:lnSpc>
              <a:defRPr/>
            </a:pPr>
            <a:endParaRPr lang="hr-HR" sz="1700" dirty="0">
              <a:solidFill>
                <a:schemeClr val="accent1">
                  <a:lumMod val="50000"/>
                </a:schemeClr>
              </a:solidFill>
              <a:latin typeface="+mj-lt"/>
            </a:endParaRPr>
          </a:p>
          <a:p>
            <a:pPr lvl="0">
              <a:lnSpc>
                <a:spcPct val="70000"/>
              </a:lnSpc>
              <a:buClr>
                <a:srgbClr val="0BD0D9"/>
              </a:buClr>
              <a:defRPr/>
            </a:pPr>
            <a:r>
              <a:rPr lang="hr-HR" sz="1700" dirty="0" smtClean="0">
                <a:solidFill>
                  <a:srgbClr val="0F6FC6">
                    <a:lumMod val="50000"/>
                  </a:srgbClr>
                </a:solidFill>
                <a:latin typeface="Calibri"/>
              </a:rPr>
              <a:t>ukupan </a:t>
            </a:r>
            <a:r>
              <a:rPr lang="hr-HR" sz="1700" dirty="0">
                <a:solidFill>
                  <a:srgbClr val="0F6FC6">
                    <a:lumMod val="50000"/>
                  </a:srgbClr>
                </a:solidFill>
                <a:latin typeface="Calibri"/>
              </a:rPr>
              <a:t>broj turističkih dolazaka u Zagreb u 2012. godini iznosi 767.366, a 590.538 (77%)</a:t>
            </a:r>
          </a:p>
          <a:p>
            <a:pPr marL="0" lvl="0" indent="0">
              <a:lnSpc>
                <a:spcPct val="70000"/>
              </a:lnSpc>
              <a:buClr>
                <a:srgbClr val="0BD0D9"/>
              </a:buClr>
              <a:buNone/>
              <a:defRPr/>
            </a:pPr>
            <a:r>
              <a:rPr lang="hr-HR" sz="1700" dirty="0">
                <a:solidFill>
                  <a:srgbClr val="0F6FC6">
                    <a:lumMod val="50000"/>
                  </a:srgbClr>
                </a:solidFill>
                <a:latin typeface="Calibri"/>
              </a:rPr>
              <a:t>      čine inozemni posjetitelji. Ukupan broj ostvarenih noćenja iznosi 1.245.669 od kojih se </a:t>
            </a:r>
          </a:p>
          <a:p>
            <a:pPr marL="0" lvl="0" indent="0">
              <a:lnSpc>
                <a:spcPct val="70000"/>
              </a:lnSpc>
              <a:buClr>
                <a:srgbClr val="0BD0D9"/>
              </a:buClr>
              <a:buNone/>
              <a:defRPr/>
            </a:pPr>
            <a:r>
              <a:rPr lang="hr-HR" sz="1700" dirty="0">
                <a:solidFill>
                  <a:srgbClr val="0F6FC6">
                    <a:lumMod val="50000"/>
                  </a:srgbClr>
                </a:solidFill>
                <a:latin typeface="Calibri"/>
              </a:rPr>
              <a:t>      963.863 (77%) odnosi na inozemne posjetitelje.</a:t>
            </a:r>
          </a:p>
          <a:p>
            <a:pPr marL="0" lvl="0" indent="0">
              <a:lnSpc>
                <a:spcPct val="70000"/>
              </a:lnSpc>
              <a:buClr>
                <a:srgbClr val="0BD0D9"/>
              </a:buClr>
              <a:buNone/>
              <a:defRPr/>
            </a:pPr>
            <a:endParaRPr lang="hr-HR" sz="1700" dirty="0">
              <a:solidFill>
                <a:srgbClr val="0F6FC6">
                  <a:lumMod val="50000"/>
                </a:srgbClr>
              </a:solidFill>
              <a:latin typeface="Calibri"/>
            </a:endParaRPr>
          </a:p>
          <a:p>
            <a:pPr lvl="0">
              <a:lnSpc>
                <a:spcPct val="70000"/>
              </a:lnSpc>
              <a:buClr>
                <a:srgbClr val="0BD0D9"/>
              </a:buClr>
              <a:buNone/>
              <a:defRPr/>
            </a:pPr>
            <a:endParaRPr lang="hr-HR" sz="1700" dirty="0">
              <a:solidFill>
                <a:srgbClr val="0F6FC6">
                  <a:lumMod val="50000"/>
                </a:srgbClr>
              </a:solidFill>
              <a:latin typeface="Calibri"/>
            </a:endParaRPr>
          </a:p>
          <a:p>
            <a:pPr lvl="0">
              <a:lnSpc>
                <a:spcPct val="70000"/>
              </a:lnSpc>
              <a:buClr>
                <a:srgbClr val="0BD0D9"/>
              </a:buClr>
              <a:buNone/>
              <a:defRPr/>
            </a:pPr>
            <a:r>
              <a:rPr lang="hr-HR" sz="1700" dirty="0">
                <a:solidFill>
                  <a:srgbClr val="0F6FC6">
                    <a:lumMod val="50000"/>
                  </a:srgbClr>
                </a:solidFill>
                <a:latin typeface="Calibri"/>
              </a:rPr>
              <a:t>    OSTVARENI REZULTATI U PERIODU I. - XII.2011. i I. - XII.2012.</a:t>
            </a:r>
          </a:p>
          <a:p>
            <a:pPr lvl="0">
              <a:lnSpc>
                <a:spcPct val="70000"/>
              </a:lnSpc>
              <a:buClr>
                <a:srgbClr val="0BD0D9"/>
              </a:buClr>
              <a:buNone/>
              <a:defRPr/>
            </a:pPr>
            <a:endParaRPr lang="hr-HR" sz="1700" dirty="0">
              <a:solidFill>
                <a:srgbClr val="0F6FC6">
                  <a:lumMod val="50000"/>
                </a:srgbClr>
              </a:solidFill>
              <a:latin typeface="Calibri"/>
            </a:endParaRPr>
          </a:p>
          <a:p>
            <a:pPr lvl="0">
              <a:lnSpc>
                <a:spcPct val="70000"/>
              </a:lnSpc>
              <a:buClr>
                <a:srgbClr val="0BD0D9"/>
              </a:buClr>
              <a:buNone/>
              <a:defRPr/>
            </a:pPr>
            <a:r>
              <a:rPr lang="pl-PL" sz="1700" dirty="0">
                <a:solidFill>
                  <a:srgbClr val="0F6FC6">
                    <a:lumMod val="50000"/>
                  </a:srgbClr>
                </a:solidFill>
                <a:latin typeface="Calibri"/>
              </a:rPr>
              <a:t>     I. – XII. 2011.</a:t>
            </a:r>
          </a:p>
          <a:p>
            <a:pPr lvl="0">
              <a:lnSpc>
                <a:spcPct val="70000"/>
              </a:lnSpc>
              <a:buClr>
                <a:srgbClr val="0BD0D9"/>
              </a:buClr>
              <a:buNone/>
              <a:defRPr/>
            </a:pPr>
            <a:r>
              <a:rPr lang="pl-PL" sz="1700" dirty="0">
                <a:solidFill>
                  <a:srgbClr val="0F6FC6">
                    <a:lumMod val="50000"/>
                  </a:srgbClr>
                </a:solidFill>
                <a:latin typeface="Calibri"/>
              </a:rPr>
              <a:t>    Broj dolazaka turista                    	730.945   (+9% u odnosu na 2010.)</a:t>
            </a:r>
          </a:p>
          <a:p>
            <a:pPr lvl="0">
              <a:lnSpc>
                <a:spcPct val="70000"/>
              </a:lnSpc>
              <a:buClr>
                <a:srgbClr val="0BD0D9"/>
              </a:buClr>
              <a:buNone/>
              <a:defRPr/>
            </a:pPr>
            <a:r>
              <a:rPr lang="pl-PL" sz="1700" dirty="0">
                <a:solidFill>
                  <a:srgbClr val="0F6FC6">
                    <a:lumMod val="50000"/>
                  </a:srgbClr>
                </a:solidFill>
                <a:latin typeface="Calibri"/>
              </a:rPr>
              <a:t> 	 - od toga inozemni 	              	551.043   (+13% u odnosu na 2010.)</a:t>
            </a:r>
          </a:p>
          <a:p>
            <a:pPr lvl="0">
              <a:lnSpc>
                <a:spcPct val="70000"/>
              </a:lnSpc>
              <a:buClr>
                <a:srgbClr val="0BD0D9"/>
              </a:buClr>
              <a:buNone/>
              <a:defRPr/>
            </a:pPr>
            <a:r>
              <a:rPr lang="pl-PL" sz="1700" dirty="0">
                <a:solidFill>
                  <a:srgbClr val="0F6FC6">
                    <a:lumMod val="50000"/>
                  </a:srgbClr>
                </a:solidFill>
                <a:latin typeface="Calibri"/>
              </a:rPr>
              <a:t>    Broj noćenja turista                                       1.183.125 (+8% u odnosu na 2010.)</a:t>
            </a:r>
          </a:p>
          <a:p>
            <a:pPr lvl="0">
              <a:lnSpc>
                <a:spcPct val="70000"/>
              </a:lnSpc>
              <a:buClr>
                <a:srgbClr val="0BD0D9"/>
              </a:buClr>
              <a:buNone/>
              <a:defRPr/>
            </a:pPr>
            <a:r>
              <a:rPr lang="pl-PL" sz="1700" dirty="0">
                <a:solidFill>
                  <a:srgbClr val="0F6FC6">
                    <a:lumMod val="50000"/>
                  </a:srgbClr>
                </a:solidFill>
                <a:latin typeface="Calibri"/>
              </a:rPr>
              <a:t>  	- od toga inozemni 	             	884.055   (+10% u odnosu na 2010.)</a:t>
            </a:r>
          </a:p>
          <a:p>
            <a:pPr lvl="0">
              <a:lnSpc>
                <a:spcPct val="70000"/>
              </a:lnSpc>
              <a:buClr>
                <a:srgbClr val="0BD0D9"/>
              </a:buClr>
              <a:buNone/>
              <a:defRPr/>
            </a:pPr>
            <a:r>
              <a:rPr lang="hr-HR" sz="1700" dirty="0">
                <a:solidFill>
                  <a:srgbClr val="0F6FC6">
                    <a:lumMod val="50000"/>
                  </a:srgbClr>
                </a:solidFill>
                <a:latin typeface="Calibri"/>
              </a:rPr>
              <a:t> </a:t>
            </a:r>
          </a:p>
          <a:p>
            <a:pPr lvl="0">
              <a:lnSpc>
                <a:spcPct val="70000"/>
              </a:lnSpc>
              <a:buClr>
                <a:srgbClr val="0BD0D9"/>
              </a:buClr>
              <a:buNone/>
              <a:defRPr/>
            </a:pPr>
            <a:r>
              <a:rPr lang="hr-HR" sz="1700" dirty="0">
                <a:solidFill>
                  <a:srgbClr val="0F6FC6">
                    <a:lumMod val="50000"/>
                  </a:srgbClr>
                </a:solidFill>
                <a:latin typeface="Calibri"/>
              </a:rPr>
              <a:t>     I. – XII. 2012.</a:t>
            </a:r>
          </a:p>
          <a:p>
            <a:pPr lvl="0">
              <a:lnSpc>
                <a:spcPct val="70000"/>
              </a:lnSpc>
              <a:buClr>
                <a:srgbClr val="0BD0D9"/>
              </a:buClr>
              <a:buNone/>
              <a:defRPr/>
            </a:pPr>
            <a:r>
              <a:rPr lang="hr-HR" sz="1700" dirty="0">
                <a:solidFill>
                  <a:srgbClr val="0F6FC6">
                    <a:lumMod val="50000"/>
                  </a:srgbClr>
                </a:solidFill>
                <a:latin typeface="Calibri"/>
              </a:rPr>
              <a:t>    Broj dolazaka turista                    	767.366   (+5% </a:t>
            </a:r>
            <a:r>
              <a:rPr lang="hr-HR" sz="1700" dirty="0" err="1">
                <a:solidFill>
                  <a:srgbClr val="0F6FC6">
                    <a:lumMod val="50000"/>
                  </a:srgbClr>
                </a:solidFill>
                <a:latin typeface="Calibri"/>
              </a:rPr>
              <a:t>u</a:t>
            </a:r>
            <a:r>
              <a:rPr lang="hr-HR" sz="1700" dirty="0">
                <a:solidFill>
                  <a:srgbClr val="0F6FC6">
                    <a:lumMod val="50000"/>
                  </a:srgbClr>
                </a:solidFill>
                <a:latin typeface="Calibri"/>
              </a:rPr>
              <a:t> odnosu na 2011.)</a:t>
            </a:r>
          </a:p>
          <a:p>
            <a:pPr lvl="0">
              <a:lnSpc>
                <a:spcPct val="70000"/>
              </a:lnSpc>
              <a:buClr>
                <a:srgbClr val="0BD0D9"/>
              </a:buClr>
              <a:buNone/>
              <a:defRPr/>
            </a:pPr>
            <a:r>
              <a:rPr lang="hr-HR" sz="1700" dirty="0">
                <a:solidFill>
                  <a:srgbClr val="0F6FC6">
                    <a:lumMod val="50000"/>
                  </a:srgbClr>
                </a:solidFill>
                <a:latin typeface="Calibri"/>
              </a:rPr>
              <a:t> 	 - od toga inozemni 	              	590.538   (+6% </a:t>
            </a:r>
            <a:r>
              <a:rPr lang="hr-HR" sz="1700" dirty="0" err="1">
                <a:solidFill>
                  <a:srgbClr val="0F6FC6">
                    <a:lumMod val="50000"/>
                  </a:srgbClr>
                </a:solidFill>
                <a:latin typeface="Calibri"/>
              </a:rPr>
              <a:t>u</a:t>
            </a:r>
            <a:r>
              <a:rPr lang="hr-HR" sz="1700" dirty="0">
                <a:solidFill>
                  <a:srgbClr val="0F6FC6">
                    <a:lumMod val="50000"/>
                  </a:srgbClr>
                </a:solidFill>
                <a:latin typeface="Calibri"/>
              </a:rPr>
              <a:t> odnosu na 2011.)</a:t>
            </a:r>
          </a:p>
          <a:p>
            <a:pPr lvl="0">
              <a:lnSpc>
                <a:spcPct val="70000"/>
              </a:lnSpc>
              <a:buClr>
                <a:srgbClr val="0BD0D9"/>
              </a:buClr>
              <a:buNone/>
              <a:defRPr/>
            </a:pPr>
            <a:r>
              <a:rPr lang="hr-HR" sz="1700" dirty="0">
                <a:solidFill>
                  <a:srgbClr val="0F6FC6">
                    <a:lumMod val="50000"/>
                  </a:srgbClr>
                </a:solidFill>
                <a:latin typeface="Calibri"/>
              </a:rPr>
              <a:t>    Broj noćenja turista                                       1.245.669 (+5% u odnosu na 2011.)</a:t>
            </a:r>
          </a:p>
          <a:p>
            <a:pPr lvl="0">
              <a:lnSpc>
                <a:spcPct val="70000"/>
              </a:lnSpc>
              <a:buClr>
                <a:srgbClr val="0BD0D9"/>
              </a:buClr>
              <a:buNone/>
              <a:defRPr/>
            </a:pPr>
            <a:r>
              <a:rPr lang="hr-HR" sz="1700" dirty="0">
                <a:solidFill>
                  <a:srgbClr val="0F6FC6">
                    <a:lumMod val="50000"/>
                  </a:srgbClr>
                </a:solidFill>
                <a:latin typeface="Calibri"/>
              </a:rPr>
              <a:t>  	- od toga inozemni 	             	963.863   (+8% </a:t>
            </a:r>
            <a:r>
              <a:rPr lang="hr-HR" sz="1700" dirty="0" err="1">
                <a:solidFill>
                  <a:srgbClr val="0F6FC6">
                    <a:lumMod val="50000"/>
                  </a:srgbClr>
                </a:solidFill>
                <a:latin typeface="Calibri"/>
              </a:rPr>
              <a:t>u</a:t>
            </a:r>
            <a:r>
              <a:rPr lang="hr-HR" sz="1700" dirty="0">
                <a:solidFill>
                  <a:srgbClr val="0F6FC6">
                    <a:lumMod val="50000"/>
                  </a:srgbClr>
                </a:solidFill>
                <a:latin typeface="Calibri"/>
              </a:rPr>
              <a:t> odnosu na 2011.)</a:t>
            </a:r>
          </a:p>
          <a:p>
            <a:pPr marL="0" indent="0">
              <a:lnSpc>
                <a:spcPct val="70000"/>
              </a:lnSpc>
              <a:buNone/>
              <a:defRPr/>
            </a:pPr>
            <a:endParaRPr lang="hr-HR" sz="1700" dirty="0" smtClean="0">
              <a:solidFill>
                <a:schemeClr val="accent1">
                  <a:lumMod val="50000"/>
                </a:schemeClr>
              </a:solidFill>
              <a:latin typeface="+mj-lt"/>
            </a:endParaRPr>
          </a:p>
          <a:p>
            <a:pPr marL="0" indent="0">
              <a:lnSpc>
                <a:spcPct val="70000"/>
              </a:lnSpc>
              <a:buNone/>
              <a:defRPr/>
            </a:pPr>
            <a:endParaRPr lang="hr-HR" sz="1700" dirty="0">
              <a:solidFill>
                <a:schemeClr val="accent1">
                  <a:lumMod val="50000"/>
                </a:schemeClr>
              </a:solidFill>
              <a:latin typeface="+mj-lt"/>
            </a:endParaRPr>
          </a:p>
          <a:p>
            <a:pPr>
              <a:lnSpc>
                <a:spcPct val="70000"/>
              </a:lnSpc>
              <a:buFontTx/>
              <a:buNone/>
              <a:defRPr/>
            </a:pPr>
            <a:endParaRPr lang="hr-HR" sz="1700" dirty="0">
              <a:solidFill>
                <a:schemeClr val="accent1">
                  <a:lumMod val="50000"/>
                </a:schemeClr>
              </a:solidFill>
              <a:latin typeface="+mj-lt"/>
            </a:endParaRPr>
          </a:p>
          <a:p>
            <a:pPr>
              <a:lnSpc>
                <a:spcPct val="70000"/>
              </a:lnSpc>
              <a:buFontTx/>
              <a:buNone/>
              <a:defRPr/>
            </a:pPr>
            <a:r>
              <a:rPr lang="hr-HR" sz="1700" dirty="0">
                <a:solidFill>
                  <a:schemeClr val="accent1">
                    <a:lumMod val="50000"/>
                  </a:schemeClr>
                </a:solidFill>
                <a:latin typeface="+mj-lt"/>
              </a:rPr>
              <a:t>    </a:t>
            </a:r>
          </a:p>
        </p:txBody>
      </p:sp>
      <p:pic>
        <p:nvPicPr>
          <p:cNvPr id="50181" name="Picture 4" descr="grb grada 4x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188913"/>
            <a:ext cx="6889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Rectangle 5"/>
          <p:cNvSpPr>
            <a:spLocks noChangeArrowheads="1"/>
          </p:cNvSpPr>
          <p:nvPr/>
        </p:nvSpPr>
        <p:spPr bwMode="auto">
          <a:xfrm>
            <a:off x="3429000" y="6477000"/>
            <a:ext cx="6172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1000">
                <a:solidFill>
                  <a:srgbClr val="FFFFFF"/>
                </a:solidFill>
                <a:latin typeface="Arial" charset="0"/>
              </a:rPr>
              <a:t>	Izvor: Gradski ured za strategijsko planiranje i razvoj Grada - Odjel za statistiku</a:t>
            </a:r>
          </a:p>
        </p:txBody>
      </p:sp>
    </p:spTree>
    <p:extLst>
      <p:ext uri="{BB962C8B-B14F-4D97-AF65-F5344CB8AC3E}">
        <p14:creationId xmlns:p14="http://schemas.microsoft.com/office/powerpoint/2010/main" val="29883817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0"/>
              </a:spcBef>
              <a:spcAft>
                <a:spcPct val="0"/>
              </a:spcAft>
              <a:defRPr sz="1200">
                <a:solidFill>
                  <a:schemeClr val="tx1"/>
                </a:solidFill>
                <a:latin typeface="Tahoma" pitchFamily="34" charset="0"/>
              </a:defRPr>
            </a:lvl6pPr>
            <a:lvl7pPr marL="2971800" indent="-228600" eaLnBrk="0" fontAlgn="base" hangingPunct="0">
              <a:spcBef>
                <a:spcPct val="0"/>
              </a:spcBef>
              <a:spcAft>
                <a:spcPct val="0"/>
              </a:spcAft>
              <a:defRPr sz="1200">
                <a:solidFill>
                  <a:schemeClr val="tx1"/>
                </a:solidFill>
                <a:latin typeface="Tahoma" pitchFamily="34" charset="0"/>
              </a:defRPr>
            </a:lvl7pPr>
            <a:lvl8pPr marL="3429000" indent="-228600" eaLnBrk="0" fontAlgn="base" hangingPunct="0">
              <a:spcBef>
                <a:spcPct val="0"/>
              </a:spcBef>
              <a:spcAft>
                <a:spcPct val="0"/>
              </a:spcAft>
              <a:defRPr sz="1200">
                <a:solidFill>
                  <a:schemeClr val="tx1"/>
                </a:solidFill>
                <a:latin typeface="Tahoma" pitchFamily="34" charset="0"/>
              </a:defRPr>
            </a:lvl8pPr>
            <a:lvl9pPr marL="3886200" indent="-228600" eaLnBrk="0" fontAlgn="base" hangingPunct="0">
              <a:spcBef>
                <a:spcPct val="0"/>
              </a:spcBef>
              <a:spcAft>
                <a:spcPct val="0"/>
              </a:spcAft>
              <a:defRPr sz="1200">
                <a:solidFill>
                  <a:schemeClr val="tx1"/>
                </a:solidFill>
                <a:latin typeface="Tahoma" pitchFamily="34" charset="0"/>
              </a:defRPr>
            </a:lvl9pPr>
          </a:lstStyle>
          <a:p>
            <a:pPr eaLnBrk="1" hangingPunct="1"/>
            <a:fld id="{0207E142-0CD5-4546-9D2B-F31B4C8BCB86}" type="slidenum">
              <a:rPr lang="hr-HR" sz="1400" smtClean="0">
                <a:solidFill>
                  <a:srgbClr val="FFFFFF"/>
                </a:solidFill>
                <a:effectLst/>
                <a:latin typeface="Arial" charset="0"/>
              </a:rPr>
              <a:pPr eaLnBrk="1" hangingPunct="1"/>
              <a:t>41</a:t>
            </a:fld>
            <a:endParaRPr lang="hr-HR" sz="1400" smtClean="0">
              <a:solidFill>
                <a:srgbClr val="FFFFFF"/>
              </a:solidFill>
              <a:effectLst/>
              <a:latin typeface="Arial" charset="0"/>
            </a:endParaRPr>
          </a:p>
        </p:txBody>
      </p:sp>
      <p:sp>
        <p:nvSpPr>
          <p:cNvPr id="54275" name="Rectangle 2"/>
          <p:cNvSpPr>
            <a:spLocks noGrp="1" noChangeArrowheads="1"/>
          </p:cNvSpPr>
          <p:nvPr>
            <p:ph type="title" idx="4294967295"/>
          </p:nvPr>
        </p:nvSpPr>
        <p:spPr>
          <a:xfrm>
            <a:off x="428596" y="228600"/>
            <a:ext cx="8258204" cy="842946"/>
          </a:xfrm>
        </p:spPr>
        <p:txBody>
          <a:bodyPr/>
          <a:lstStyle/>
          <a:p>
            <a:pPr eaLnBrk="1" hangingPunct="1">
              <a:defRPr/>
            </a:pPr>
            <a:r>
              <a:rPr lang="hr-HR" sz="2000" b="1" dirty="0" smtClean="0">
                <a:solidFill>
                  <a:schemeClr val="accent2"/>
                </a:solidFill>
              </a:rPr>
              <a:t>Dolasci i noćenja turista  2006. – 2012.</a:t>
            </a:r>
          </a:p>
        </p:txBody>
      </p:sp>
      <p:sp>
        <p:nvSpPr>
          <p:cNvPr id="52228" name="Rectangle 4"/>
          <p:cNvSpPr>
            <a:spLocks noChangeArrowheads="1"/>
          </p:cNvSpPr>
          <p:nvPr/>
        </p:nvSpPr>
        <p:spPr bwMode="auto">
          <a:xfrm rot="10800000" flipV="1">
            <a:off x="357158" y="4853383"/>
            <a:ext cx="850455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274320" lvl="0" indent="-274320">
              <a:lnSpc>
                <a:spcPct val="90000"/>
              </a:lnSpc>
              <a:spcBef>
                <a:spcPct val="20000"/>
              </a:spcBef>
              <a:buClr>
                <a:schemeClr val="tx2"/>
              </a:buClr>
              <a:buSzPct val="95000"/>
              <a:defRPr/>
            </a:pPr>
            <a:r>
              <a:rPr lang="hr-HR" sz="1600" b="1" dirty="0" smtClean="0">
                <a:solidFill>
                  <a:schemeClr val="accent1">
                    <a:lumMod val="50000"/>
                  </a:schemeClr>
                </a:solidFill>
                <a:latin typeface="+mj-lt"/>
              </a:rPr>
              <a:t>I. –VI. 2013. </a:t>
            </a:r>
          </a:p>
          <a:p>
            <a:pPr marL="285750" lvl="0" indent="-285750">
              <a:lnSpc>
                <a:spcPct val="90000"/>
              </a:lnSpc>
              <a:spcBef>
                <a:spcPct val="20000"/>
              </a:spcBef>
              <a:buClr>
                <a:schemeClr val="tx2"/>
              </a:buClr>
              <a:buSzPct val="95000"/>
              <a:buFont typeface="Arial" pitchFamily="34" charset="0"/>
              <a:buChar char="•"/>
              <a:defRPr/>
            </a:pPr>
            <a:r>
              <a:rPr lang="hr-HR" sz="1600" dirty="0" smtClean="0">
                <a:solidFill>
                  <a:schemeClr val="accent1">
                    <a:lumMod val="50000"/>
                  </a:schemeClr>
                </a:solidFill>
                <a:latin typeface="+mj-lt"/>
              </a:rPr>
              <a:t>476.056 dolazaka, odnosno povećanje od 14,2 % u odnosu na isto razdoblje 2012</a:t>
            </a:r>
            <a:r>
              <a:rPr lang="hr-HR" sz="1600" dirty="0" smtClean="0">
                <a:solidFill>
                  <a:schemeClr val="accent1">
                    <a:lumMod val="50000"/>
                  </a:schemeClr>
                </a:solidFill>
              </a:rPr>
              <a:t>.</a:t>
            </a:r>
            <a:endParaRPr lang="hr-HR" sz="1600" dirty="0" smtClean="0">
              <a:solidFill>
                <a:schemeClr val="accent1">
                  <a:lumMod val="50000"/>
                </a:schemeClr>
              </a:solidFill>
              <a:latin typeface="+mj-lt"/>
            </a:endParaRPr>
          </a:p>
          <a:p>
            <a:pPr marL="285750" lvl="0" indent="-285750">
              <a:lnSpc>
                <a:spcPct val="90000"/>
              </a:lnSpc>
              <a:spcBef>
                <a:spcPct val="20000"/>
              </a:spcBef>
              <a:buClr>
                <a:schemeClr val="tx2"/>
              </a:buClr>
              <a:buSzPct val="95000"/>
              <a:buFont typeface="Arial" pitchFamily="34" charset="0"/>
              <a:buChar char="•"/>
              <a:defRPr/>
            </a:pPr>
            <a:r>
              <a:rPr lang="hr-HR" sz="1600" dirty="0" smtClean="0">
                <a:solidFill>
                  <a:schemeClr val="accent1">
                    <a:lumMod val="50000"/>
                  </a:schemeClr>
                </a:solidFill>
                <a:latin typeface="+mj-lt"/>
              </a:rPr>
              <a:t>805.339 </a:t>
            </a:r>
            <a:r>
              <a:rPr lang="hr-HR" sz="1600" dirty="0">
                <a:solidFill>
                  <a:schemeClr val="accent1">
                    <a:lumMod val="50000"/>
                  </a:schemeClr>
                </a:solidFill>
                <a:latin typeface="+mj-lt"/>
              </a:rPr>
              <a:t>noćenja </a:t>
            </a:r>
            <a:r>
              <a:rPr lang="hr-HR" sz="1600" dirty="0" smtClean="0">
                <a:solidFill>
                  <a:schemeClr val="accent1">
                    <a:lumMod val="50000"/>
                  </a:schemeClr>
                </a:solidFill>
                <a:latin typeface="+mj-lt"/>
              </a:rPr>
              <a:t>, odnosno povećanje od 17,2% </a:t>
            </a:r>
            <a:r>
              <a:rPr lang="hr-HR" sz="1600" dirty="0">
                <a:solidFill>
                  <a:schemeClr val="accent1">
                    <a:lumMod val="50000"/>
                  </a:schemeClr>
                </a:solidFill>
                <a:latin typeface="+mj-lt"/>
              </a:rPr>
              <a:t>u odnosu na </a:t>
            </a:r>
            <a:r>
              <a:rPr lang="hr-HR" sz="1600" dirty="0" smtClean="0">
                <a:solidFill>
                  <a:schemeClr val="accent1">
                    <a:lumMod val="50000"/>
                  </a:schemeClr>
                </a:solidFill>
                <a:latin typeface="+mj-lt"/>
              </a:rPr>
              <a:t>isto razdoblje 2012.</a:t>
            </a:r>
            <a:endParaRPr lang="hr-HR" sz="1600" dirty="0">
              <a:solidFill>
                <a:schemeClr val="accent1">
                  <a:lumMod val="50000"/>
                </a:schemeClr>
              </a:solidFill>
              <a:latin typeface="+mj-lt"/>
            </a:endParaRPr>
          </a:p>
          <a:p>
            <a:pPr marL="285750" lvl="0" indent="-285750">
              <a:lnSpc>
                <a:spcPct val="90000"/>
              </a:lnSpc>
              <a:spcBef>
                <a:spcPct val="20000"/>
              </a:spcBef>
              <a:buClr>
                <a:schemeClr val="tx2"/>
              </a:buClr>
              <a:buSzPct val="95000"/>
              <a:buFont typeface="Arial" pitchFamily="34" charset="0"/>
              <a:buChar char="•"/>
              <a:defRPr/>
            </a:pPr>
            <a:endParaRPr lang="hr-HR" sz="1600" dirty="0">
              <a:solidFill>
                <a:schemeClr val="accent1">
                  <a:lumMod val="50000"/>
                </a:schemeClr>
              </a:solidFill>
              <a:latin typeface="+mj-lt"/>
            </a:endParaRPr>
          </a:p>
          <a:p>
            <a:pPr lvl="0">
              <a:lnSpc>
                <a:spcPct val="60000"/>
              </a:lnSpc>
              <a:spcBef>
                <a:spcPct val="20000"/>
              </a:spcBef>
              <a:buClr>
                <a:srgbClr val="0BD0D9"/>
              </a:buClr>
              <a:buSzPct val="95000"/>
              <a:defRPr/>
            </a:pPr>
            <a:endParaRPr lang="hr-HR" sz="1600" dirty="0">
              <a:solidFill>
                <a:srgbClr val="0F6FC6">
                  <a:lumMod val="50000"/>
                </a:srgbClr>
              </a:solidFill>
              <a:latin typeface="Calibri"/>
            </a:endParaRPr>
          </a:p>
          <a:p>
            <a:r>
              <a:rPr lang="hr-HR" sz="1000" dirty="0" smtClean="0">
                <a:solidFill>
                  <a:srgbClr val="FFFFFF"/>
                </a:solidFill>
              </a:rPr>
              <a:t>                                                                                                                            </a:t>
            </a:r>
            <a:r>
              <a:rPr lang="hr-HR" sz="1000" dirty="0" smtClean="0">
                <a:solidFill>
                  <a:schemeClr val="accent1">
                    <a:lumMod val="75000"/>
                  </a:schemeClr>
                </a:solidFill>
              </a:rPr>
              <a:t>Izvor</a:t>
            </a:r>
            <a:r>
              <a:rPr lang="hr-HR" sz="1000" dirty="0">
                <a:solidFill>
                  <a:schemeClr val="accent1">
                    <a:lumMod val="75000"/>
                  </a:schemeClr>
                </a:solidFill>
              </a:rPr>
              <a:t>: Gradski ured za strategijsko planiranje i razvoj Grada - Odjel za </a:t>
            </a:r>
            <a:r>
              <a:rPr lang="hr-HR" sz="1000" dirty="0" smtClean="0">
                <a:solidFill>
                  <a:schemeClr val="accent1">
                    <a:lumMod val="75000"/>
                  </a:schemeClr>
                </a:solidFill>
              </a:rPr>
              <a:t>statistiku</a:t>
            </a:r>
            <a:endParaRPr lang="hr-HR" sz="1000" b="1" dirty="0">
              <a:solidFill>
                <a:schemeClr val="accent1">
                  <a:lumMod val="75000"/>
                </a:schemeClr>
              </a:solidFill>
            </a:endParaRPr>
          </a:p>
        </p:txBody>
      </p:sp>
      <p:pic>
        <p:nvPicPr>
          <p:cNvPr id="52229" name="Picture 4" descr="grb grada 4x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188913"/>
            <a:ext cx="6889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a:blip r:embed="rId4">
            <a:extLst>
              <a:ext uri="{28A0092B-C50C-407E-A947-70E740481C1C}">
                <a14:useLocalDpi xmlns:a14="http://schemas.microsoft.com/office/drawing/2010/main" val="0"/>
              </a:ext>
            </a:extLst>
          </a:blip>
          <a:srcRect t="12000"/>
          <a:stretch>
            <a:fillRect/>
          </a:stretch>
        </p:blipFill>
        <p:spPr bwMode="auto">
          <a:xfrm>
            <a:off x="1785918" y="1142984"/>
            <a:ext cx="5929354" cy="3929090"/>
          </a:xfrm>
          <a:prstGeom prst="rect">
            <a:avLst/>
          </a:prstGeom>
          <a:noFill/>
        </p:spPr>
      </p:pic>
    </p:spTree>
    <p:extLst>
      <p:ext uri="{BB962C8B-B14F-4D97-AF65-F5344CB8AC3E}">
        <p14:creationId xmlns:p14="http://schemas.microsoft.com/office/powerpoint/2010/main" val="32155104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0"/>
              </a:spcBef>
              <a:spcAft>
                <a:spcPct val="0"/>
              </a:spcAft>
              <a:defRPr sz="1200">
                <a:solidFill>
                  <a:schemeClr val="tx1"/>
                </a:solidFill>
                <a:latin typeface="Tahoma" pitchFamily="34" charset="0"/>
              </a:defRPr>
            </a:lvl6pPr>
            <a:lvl7pPr marL="2971800" indent="-228600" eaLnBrk="0" fontAlgn="base" hangingPunct="0">
              <a:spcBef>
                <a:spcPct val="0"/>
              </a:spcBef>
              <a:spcAft>
                <a:spcPct val="0"/>
              </a:spcAft>
              <a:defRPr sz="1200">
                <a:solidFill>
                  <a:schemeClr val="tx1"/>
                </a:solidFill>
                <a:latin typeface="Tahoma" pitchFamily="34" charset="0"/>
              </a:defRPr>
            </a:lvl7pPr>
            <a:lvl8pPr marL="3429000" indent="-228600" eaLnBrk="0" fontAlgn="base" hangingPunct="0">
              <a:spcBef>
                <a:spcPct val="0"/>
              </a:spcBef>
              <a:spcAft>
                <a:spcPct val="0"/>
              </a:spcAft>
              <a:defRPr sz="1200">
                <a:solidFill>
                  <a:schemeClr val="tx1"/>
                </a:solidFill>
                <a:latin typeface="Tahoma" pitchFamily="34" charset="0"/>
              </a:defRPr>
            </a:lvl8pPr>
            <a:lvl9pPr marL="3886200" indent="-228600" eaLnBrk="0" fontAlgn="base" hangingPunct="0">
              <a:spcBef>
                <a:spcPct val="0"/>
              </a:spcBef>
              <a:spcAft>
                <a:spcPct val="0"/>
              </a:spcAft>
              <a:defRPr sz="1200">
                <a:solidFill>
                  <a:schemeClr val="tx1"/>
                </a:solidFill>
                <a:latin typeface="Tahoma" pitchFamily="34" charset="0"/>
              </a:defRPr>
            </a:lvl9pPr>
          </a:lstStyle>
          <a:p>
            <a:pPr eaLnBrk="1" hangingPunct="1"/>
            <a:fld id="{E13CC97C-D84C-4C9B-A3A5-B0704A6E77DC}" type="slidenum">
              <a:rPr lang="hr-HR" sz="1400" smtClean="0">
                <a:solidFill>
                  <a:srgbClr val="FFFFFF"/>
                </a:solidFill>
                <a:effectLst/>
                <a:latin typeface="Arial" charset="0"/>
              </a:rPr>
              <a:pPr eaLnBrk="1" hangingPunct="1"/>
              <a:t>42</a:t>
            </a:fld>
            <a:endParaRPr lang="hr-HR" sz="1400" smtClean="0">
              <a:solidFill>
                <a:srgbClr val="FFFFFF"/>
              </a:solidFill>
              <a:effectLst/>
              <a:latin typeface="Arial" charset="0"/>
            </a:endParaRPr>
          </a:p>
        </p:txBody>
      </p:sp>
      <p:sp>
        <p:nvSpPr>
          <p:cNvPr id="56323" name="Content Placeholder 2"/>
          <p:cNvSpPr>
            <a:spLocks noGrp="1"/>
          </p:cNvSpPr>
          <p:nvPr>
            <p:ph idx="4294967295"/>
          </p:nvPr>
        </p:nvSpPr>
        <p:spPr>
          <a:xfrm>
            <a:off x="304800" y="3581400"/>
            <a:ext cx="8458200" cy="3429000"/>
          </a:xfrm>
        </p:spPr>
        <p:txBody>
          <a:bodyPr>
            <a:normAutofit/>
          </a:bodyPr>
          <a:lstStyle/>
          <a:p>
            <a:pPr>
              <a:lnSpc>
                <a:spcPct val="80000"/>
              </a:lnSpc>
              <a:defRPr/>
            </a:pPr>
            <a:r>
              <a:rPr lang="hr-HR" sz="1600" dirty="0">
                <a:solidFill>
                  <a:schemeClr val="accent1">
                    <a:lumMod val="50000"/>
                  </a:schemeClr>
                </a:solidFill>
                <a:latin typeface="+mj-lt"/>
              </a:rPr>
              <a:t>Investicijska politika grada Zagreba direktno utječe na razvoj turizma kroz realizaciju slijedećih </a:t>
            </a:r>
            <a:r>
              <a:rPr lang="hr-HR" sz="1600" dirty="0" smtClean="0">
                <a:solidFill>
                  <a:schemeClr val="accent1">
                    <a:lumMod val="50000"/>
                  </a:schemeClr>
                </a:solidFill>
                <a:latin typeface="+mj-lt"/>
              </a:rPr>
              <a:t>kapitalnih projekata</a:t>
            </a:r>
            <a:r>
              <a:rPr lang="hr-HR" sz="1600" dirty="0">
                <a:solidFill>
                  <a:schemeClr val="accent1">
                    <a:lumMod val="50000"/>
                  </a:schemeClr>
                </a:solidFill>
                <a:latin typeface="+mj-lt"/>
              </a:rPr>
              <a:t>:</a:t>
            </a:r>
          </a:p>
          <a:p>
            <a:pPr>
              <a:lnSpc>
                <a:spcPct val="80000"/>
              </a:lnSpc>
              <a:defRPr/>
            </a:pPr>
            <a:r>
              <a:rPr lang="hr-HR" sz="1600" dirty="0">
                <a:solidFill>
                  <a:schemeClr val="accent1">
                    <a:lumMod val="50000"/>
                  </a:schemeClr>
                </a:solidFill>
                <a:latin typeface="+mj-lt"/>
              </a:rPr>
              <a:t>Projekt zračna luka Zagreb</a:t>
            </a:r>
          </a:p>
          <a:p>
            <a:pPr>
              <a:lnSpc>
                <a:spcPct val="80000"/>
              </a:lnSpc>
              <a:defRPr/>
            </a:pPr>
            <a:r>
              <a:rPr lang="hr-HR" sz="1600" dirty="0">
                <a:solidFill>
                  <a:schemeClr val="accent1">
                    <a:lumMod val="50000"/>
                  </a:schemeClr>
                </a:solidFill>
                <a:latin typeface="+mj-lt"/>
              </a:rPr>
              <a:t>Projekt kongresni centar</a:t>
            </a:r>
          </a:p>
          <a:p>
            <a:pPr>
              <a:lnSpc>
                <a:spcPct val="80000"/>
              </a:lnSpc>
              <a:defRPr/>
            </a:pPr>
            <a:r>
              <a:rPr lang="hr-HR" sz="1600" dirty="0">
                <a:solidFill>
                  <a:schemeClr val="accent1">
                    <a:lumMod val="50000"/>
                  </a:schemeClr>
                </a:solidFill>
                <a:latin typeface="+mj-lt"/>
              </a:rPr>
              <a:t>Športsko rekreacijska zona u Zagrebu </a:t>
            </a:r>
          </a:p>
          <a:p>
            <a:pPr>
              <a:lnSpc>
                <a:spcPct val="80000"/>
              </a:lnSpc>
              <a:defRPr/>
            </a:pPr>
            <a:r>
              <a:rPr lang="hr-HR" sz="1600" dirty="0">
                <a:solidFill>
                  <a:schemeClr val="accent1">
                    <a:lumMod val="50000"/>
                  </a:schemeClr>
                </a:solidFill>
                <a:latin typeface="+mj-lt"/>
              </a:rPr>
              <a:t>Poslovno hotelsko-stambeni kompleks Paromlin</a:t>
            </a:r>
          </a:p>
          <a:p>
            <a:pPr>
              <a:lnSpc>
                <a:spcPct val="80000"/>
              </a:lnSpc>
              <a:defRPr/>
            </a:pPr>
            <a:endParaRPr lang="hr-HR" sz="1600" dirty="0">
              <a:solidFill>
                <a:schemeClr val="accent1">
                  <a:lumMod val="50000"/>
                </a:schemeClr>
              </a:solidFill>
              <a:latin typeface="+mj-lt"/>
            </a:endParaRPr>
          </a:p>
          <a:p>
            <a:pPr>
              <a:lnSpc>
                <a:spcPct val="80000"/>
              </a:lnSpc>
              <a:defRPr/>
            </a:pPr>
            <a:r>
              <a:rPr lang="hr-HR" sz="1600" dirty="0">
                <a:solidFill>
                  <a:schemeClr val="accent1">
                    <a:lumMod val="50000"/>
                  </a:schemeClr>
                </a:solidFill>
                <a:latin typeface="+mj-lt"/>
              </a:rPr>
              <a:t>Strateške preporuke razvoja turizma grada Zagreba*:</a:t>
            </a:r>
          </a:p>
          <a:p>
            <a:pPr>
              <a:lnSpc>
                <a:spcPct val="80000"/>
              </a:lnSpc>
              <a:defRPr/>
            </a:pPr>
            <a:r>
              <a:rPr lang="hr-HR" sz="1600" dirty="0">
                <a:solidFill>
                  <a:schemeClr val="accent1">
                    <a:lumMod val="50000"/>
                  </a:schemeClr>
                </a:solidFill>
                <a:latin typeface="+mj-lt"/>
              </a:rPr>
              <a:t>Fokus razvoja turizma temelji se na 3 ključna proizvoda: </a:t>
            </a:r>
          </a:p>
          <a:p>
            <a:pPr>
              <a:lnSpc>
                <a:spcPct val="80000"/>
              </a:lnSpc>
              <a:defRPr/>
            </a:pPr>
            <a:r>
              <a:rPr lang="hr-HR" sz="1600" dirty="0">
                <a:solidFill>
                  <a:schemeClr val="accent1">
                    <a:lumMod val="50000"/>
                  </a:schemeClr>
                </a:solidFill>
                <a:latin typeface="+mj-lt"/>
              </a:rPr>
              <a:t>1). Poslovni proizvod i Kultura sa događanjima</a:t>
            </a:r>
          </a:p>
          <a:p>
            <a:pPr>
              <a:lnSpc>
                <a:spcPct val="80000"/>
              </a:lnSpc>
              <a:defRPr/>
            </a:pPr>
            <a:r>
              <a:rPr lang="hr-HR" sz="1600" dirty="0">
                <a:solidFill>
                  <a:schemeClr val="accent1">
                    <a:lumMod val="50000"/>
                  </a:schemeClr>
                </a:solidFill>
                <a:latin typeface="+mj-lt"/>
              </a:rPr>
              <a:t>2). </a:t>
            </a:r>
            <a:r>
              <a:rPr lang="hr-HR" sz="1600" dirty="0" err="1">
                <a:solidFill>
                  <a:schemeClr val="accent1">
                    <a:lumMod val="50000"/>
                  </a:schemeClr>
                </a:solidFill>
                <a:latin typeface="+mj-lt"/>
              </a:rPr>
              <a:t>Touring</a:t>
            </a:r>
            <a:r>
              <a:rPr lang="hr-HR" sz="1600" dirty="0">
                <a:solidFill>
                  <a:schemeClr val="accent1">
                    <a:lumMod val="50000"/>
                  </a:schemeClr>
                </a:solidFill>
                <a:latin typeface="+mj-lt"/>
              </a:rPr>
              <a:t> i Kratki odmori</a:t>
            </a:r>
          </a:p>
          <a:p>
            <a:pPr>
              <a:lnSpc>
                <a:spcPct val="80000"/>
              </a:lnSpc>
              <a:defRPr/>
            </a:pPr>
            <a:r>
              <a:rPr lang="hr-HR" sz="1600" dirty="0">
                <a:solidFill>
                  <a:schemeClr val="accent1">
                    <a:lumMod val="50000"/>
                  </a:schemeClr>
                </a:solidFill>
                <a:latin typeface="+mj-lt"/>
              </a:rPr>
              <a:t>3). Gastronomija / </a:t>
            </a:r>
            <a:r>
              <a:rPr lang="hr-HR" sz="1600" dirty="0" err="1">
                <a:solidFill>
                  <a:schemeClr val="accent1">
                    <a:lumMod val="50000"/>
                  </a:schemeClr>
                </a:solidFill>
                <a:latin typeface="+mj-lt"/>
              </a:rPr>
              <a:t>shopping</a:t>
            </a:r>
            <a:r>
              <a:rPr lang="hr-HR" sz="1600" dirty="0">
                <a:solidFill>
                  <a:schemeClr val="accent1">
                    <a:lumMod val="50000"/>
                  </a:schemeClr>
                </a:solidFill>
                <a:latin typeface="+mj-lt"/>
              </a:rPr>
              <a:t> i Specijalni interesi</a:t>
            </a:r>
          </a:p>
        </p:txBody>
      </p:sp>
      <p:graphicFrame>
        <p:nvGraphicFramePr>
          <p:cNvPr id="4" name="Diagram 3"/>
          <p:cNvGraphicFramePr/>
          <p:nvPr>
            <p:extLst>
              <p:ext uri="{D42A27DB-BD31-4B8C-83A1-F6EECF244321}">
                <p14:modId xmlns:p14="http://schemas.microsoft.com/office/powerpoint/2010/main" val="1538543245"/>
              </p:ext>
            </p:extLst>
          </p:nvPr>
        </p:nvGraphicFramePr>
        <p:xfrm>
          <a:off x="3131840" y="980727"/>
          <a:ext cx="2665684" cy="2018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5301" name="Picture 4" descr="grb grada 4x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43888" y="188913"/>
            <a:ext cx="6889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Box 5"/>
          <p:cNvSpPr txBox="1">
            <a:spLocks noChangeArrowheads="1"/>
          </p:cNvSpPr>
          <p:nvPr/>
        </p:nvSpPr>
        <p:spPr bwMode="auto">
          <a:xfrm>
            <a:off x="4495800" y="6611938"/>
            <a:ext cx="4648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0"/>
              </a:spcBef>
              <a:spcAft>
                <a:spcPct val="0"/>
              </a:spcAft>
              <a:defRPr sz="1200">
                <a:solidFill>
                  <a:schemeClr val="tx1"/>
                </a:solidFill>
                <a:latin typeface="Tahoma" pitchFamily="34" charset="0"/>
              </a:defRPr>
            </a:lvl6pPr>
            <a:lvl7pPr marL="2971800" indent="-228600" eaLnBrk="0" fontAlgn="base" hangingPunct="0">
              <a:spcBef>
                <a:spcPct val="0"/>
              </a:spcBef>
              <a:spcAft>
                <a:spcPct val="0"/>
              </a:spcAft>
              <a:defRPr sz="1200">
                <a:solidFill>
                  <a:schemeClr val="tx1"/>
                </a:solidFill>
                <a:latin typeface="Tahoma" pitchFamily="34" charset="0"/>
              </a:defRPr>
            </a:lvl7pPr>
            <a:lvl8pPr marL="3429000" indent="-228600" eaLnBrk="0" fontAlgn="base" hangingPunct="0">
              <a:spcBef>
                <a:spcPct val="0"/>
              </a:spcBef>
              <a:spcAft>
                <a:spcPct val="0"/>
              </a:spcAft>
              <a:defRPr sz="1200">
                <a:solidFill>
                  <a:schemeClr val="tx1"/>
                </a:solidFill>
                <a:latin typeface="Tahoma" pitchFamily="34" charset="0"/>
              </a:defRPr>
            </a:lvl8pPr>
            <a:lvl9pPr marL="3886200" indent="-228600" eaLnBrk="0" fontAlgn="base" hangingPunct="0">
              <a:spcBef>
                <a:spcPct val="0"/>
              </a:spcBef>
              <a:spcAft>
                <a:spcPct val="0"/>
              </a:spcAft>
              <a:defRPr sz="1200">
                <a:solidFill>
                  <a:schemeClr val="tx1"/>
                </a:solidFill>
                <a:latin typeface="Tahoma" pitchFamily="34" charset="0"/>
              </a:defRPr>
            </a:lvl9pPr>
          </a:lstStyle>
          <a:p>
            <a:pPr eaLnBrk="1" hangingPunct="1"/>
            <a:r>
              <a:rPr lang="hr-HR" sz="1000">
                <a:solidFill>
                  <a:srgbClr val="FFFFFF"/>
                </a:solidFill>
                <a:latin typeface="Arial" charset="0"/>
              </a:rPr>
              <a:t>Procjena turističke potrošnje u gradu Zagrebu u 2009. godini, Institut za turizam</a:t>
            </a:r>
          </a:p>
        </p:txBody>
      </p:sp>
      <p:sp>
        <p:nvSpPr>
          <p:cNvPr id="55303" name="Rectangle 5"/>
          <p:cNvSpPr>
            <a:spLocks noChangeArrowheads="1"/>
          </p:cNvSpPr>
          <p:nvPr/>
        </p:nvSpPr>
        <p:spPr bwMode="auto">
          <a:xfrm>
            <a:off x="990600" y="381148"/>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defRPr/>
            </a:pPr>
            <a:r>
              <a:rPr lang="hr-HR" sz="1800" b="1" dirty="0">
                <a:solidFill>
                  <a:srgbClr val="FFFFFF"/>
                </a:solidFill>
                <a:latin typeface="Arial" charset="0"/>
              </a:rPr>
              <a:t> </a:t>
            </a:r>
            <a:r>
              <a:rPr lang="hr-HR" sz="2400" b="1" dirty="0">
                <a:solidFill>
                  <a:schemeClr val="accent2"/>
                </a:solidFill>
                <a:latin typeface="+mj-lt"/>
                <a:ea typeface="+mj-ea"/>
                <a:cs typeface="+mj-cs"/>
              </a:rPr>
              <a:t>Turistička potrošnja u gradu Zagrebu u 2009. godini</a:t>
            </a:r>
          </a:p>
        </p:txBody>
      </p:sp>
      <p:sp>
        <p:nvSpPr>
          <p:cNvPr id="55304" name="TextBox 6"/>
          <p:cNvSpPr txBox="1">
            <a:spLocks noChangeArrowheads="1"/>
          </p:cNvSpPr>
          <p:nvPr/>
        </p:nvSpPr>
        <p:spPr bwMode="auto">
          <a:xfrm>
            <a:off x="1905000" y="3124200"/>
            <a:ext cx="792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0"/>
              </a:spcBef>
              <a:spcAft>
                <a:spcPct val="0"/>
              </a:spcAft>
              <a:defRPr sz="1200">
                <a:solidFill>
                  <a:schemeClr val="tx1"/>
                </a:solidFill>
                <a:latin typeface="Tahoma" pitchFamily="34" charset="0"/>
              </a:defRPr>
            </a:lvl6pPr>
            <a:lvl7pPr marL="2971800" indent="-228600" eaLnBrk="0" fontAlgn="base" hangingPunct="0">
              <a:spcBef>
                <a:spcPct val="0"/>
              </a:spcBef>
              <a:spcAft>
                <a:spcPct val="0"/>
              </a:spcAft>
              <a:defRPr sz="1200">
                <a:solidFill>
                  <a:schemeClr val="tx1"/>
                </a:solidFill>
                <a:latin typeface="Tahoma" pitchFamily="34" charset="0"/>
              </a:defRPr>
            </a:lvl7pPr>
            <a:lvl8pPr marL="3429000" indent="-228600" eaLnBrk="0" fontAlgn="base" hangingPunct="0">
              <a:spcBef>
                <a:spcPct val="0"/>
              </a:spcBef>
              <a:spcAft>
                <a:spcPct val="0"/>
              </a:spcAft>
              <a:defRPr sz="1200">
                <a:solidFill>
                  <a:schemeClr val="tx1"/>
                </a:solidFill>
                <a:latin typeface="Tahoma" pitchFamily="34" charset="0"/>
              </a:defRPr>
            </a:lvl8pPr>
            <a:lvl9pPr marL="3886200" indent="-228600" eaLnBrk="0" fontAlgn="base" hangingPunct="0">
              <a:spcBef>
                <a:spcPct val="0"/>
              </a:spcBef>
              <a:spcAft>
                <a:spcPct val="0"/>
              </a:spcAft>
              <a:defRPr sz="1200">
                <a:solidFill>
                  <a:schemeClr val="tx1"/>
                </a:solidFill>
                <a:latin typeface="Tahoma" pitchFamily="34" charset="0"/>
              </a:defRPr>
            </a:lvl9pPr>
          </a:lstStyle>
          <a:p>
            <a:pPr eaLnBrk="1" hangingPunct="1"/>
            <a:r>
              <a:rPr lang="hr-HR" sz="1800" b="1" dirty="0">
                <a:solidFill>
                  <a:srgbClr val="0070C0"/>
                </a:solidFill>
                <a:latin typeface="Arial" charset="0"/>
              </a:rPr>
              <a:t>Razvoj grada Zagreba kao turističke destinacije</a:t>
            </a:r>
          </a:p>
        </p:txBody>
      </p:sp>
    </p:spTree>
    <p:extLst>
      <p:ext uri="{BB962C8B-B14F-4D97-AF65-F5344CB8AC3E}">
        <p14:creationId xmlns:p14="http://schemas.microsoft.com/office/powerpoint/2010/main" val="18373595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0"/>
              </a:spcBef>
              <a:spcAft>
                <a:spcPct val="0"/>
              </a:spcAft>
              <a:defRPr sz="1200">
                <a:solidFill>
                  <a:schemeClr val="tx1"/>
                </a:solidFill>
                <a:latin typeface="Tahoma" pitchFamily="34" charset="0"/>
              </a:defRPr>
            </a:lvl6pPr>
            <a:lvl7pPr marL="2971800" indent="-228600" eaLnBrk="0" fontAlgn="base" hangingPunct="0">
              <a:spcBef>
                <a:spcPct val="0"/>
              </a:spcBef>
              <a:spcAft>
                <a:spcPct val="0"/>
              </a:spcAft>
              <a:defRPr sz="1200">
                <a:solidFill>
                  <a:schemeClr val="tx1"/>
                </a:solidFill>
                <a:latin typeface="Tahoma" pitchFamily="34" charset="0"/>
              </a:defRPr>
            </a:lvl7pPr>
            <a:lvl8pPr marL="3429000" indent="-228600" eaLnBrk="0" fontAlgn="base" hangingPunct="0">
              <a:spcBef>
                <a:spcPct val="0"/>
              </a:spcBef>
              <a:spcAft>
                <a:spcPct val="0"/>
              </a:spcAft>
              <a:defRPr sz="1200">
                <a:solidFill>
                  <a:schemeClr val="tx1"/>
                </a:solidFill>
                <a:latin typeface="Tahoma" pitchFamily="34" charset="0"/>
              </a:defRPr>
            </a:lvl8pPr>
            <a:lvl9pPr marL="3886200" indent="-228600" eaLnBrk="0" fontAlgn="base" hangingPunct="0">
              <a:spcBef>
                <a:spcPct val="0"/>
              </a:spcBef>
              <a:spcAft>
                <a:spcPct val="0"/>
              </a:spcAft>
              <a:defRPr sz="1200">
                <a:solidFill>
                  <a:schemeClr val="tx1"/>
                </a:solidFill>
                <a:latin typeface="Tahoma" pitchFamily="34" charset="0"/>
              </a:defRPr>
            </a:lvl9pPr>
          </a:lstStyle>
          <a:p>
            <a:pPr eaLnBrk="1" hangingPunct="1"/>
            <a:fld id="{708C3255-C274-4AB0-90AF-46A8633A4CEE}" type="slidenum">
              <a:rPr lang="hr-HR" sz="1400" smtClean="0">
                <a:effectLst/>
                <a:latin typeface="Arial" charset="0"/>
              </a:rPr>
              <a:pPr eaLnBrk="1" hangingPunct="1"/>
              <a:t>43</a:t>
            </a:fld>
            <a:endParaRPr lang="hr-HR" sz="1400" smtClean="0">
              <a:effectLst/>
              <a:latin typeface="Arial" charset="0"/>
            </a:endParaRPr>
          </a:p>
        </p:txBody>
      </p:sp>
      <p:pic>
        <p:nvPicPr>
          <p:cNvPr id="56323" name="Picture 2" descr="Motiv Grada zagre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1113"/>
            <a:ext cx="4608512" cy="340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WordArt 3"/>
          <p:cNvSpPr>
            <a:spLocks noChangeArrowheads="1" noChangeShapeType="1" noTextEdit="1"/>
          </p:cNvSpPr>
          <p:nvPr/>
        </p:nvSpPr>
        <p:spPr bwMode="auto">
          <a:xfrm>
            <a:off x="1187450" y="3357563"/>
            <a:ext cx="6965950" cy="7191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hr-HR" sz="3600" kern="10">
                <a:gradFill rotWithShape="1">
                  <a:gsLst>
                    <a:gs pos="0">
                      <a:srgbClr val="3366FF"/>
                    </a:gs>
                    <a:gs pos="100000">
                      <a:srgbClr val="000099"/>
                    </a:gs>
                  </a:gsLst>
                  <a:path path="rect">
                    <a:fillToRect l="50000" t="50000" r="50000" b="50000"/>
                  </a:path>
                </a:gradFill>
                <a:effectLst>
                  <a:outerShdw dist="35921" dir="2700000" algn="ctr" rotWithShape="0">
                    <a:srgbClr val="C0C0C0"/>
                  </a:outerShdw>
                </a:effectLst>
                <a:latin typeface="Impact"/>
              </a:rPr>
              <a:t>HVALA NA PAŽNJI !</a:t>
            </a:r>
          </a:p>
        </p:txBody>
      </p:sp>
      <p:sp>
        <p:nvSpPr>
          <p:cNvPr id="120836" name="Text Box 4"/>
          <p:cNvSpPr txBox="1">
            <a:spLocks noChangeArrowheads="1"/>
          </p:cNvSpPr>
          <p:nvPr/>
        </p:nvSpPr>
        <p:spPr bwMode="auto">
          <a:xfrm>
            <a:off x="2339975" y="4221163"/>
            <a:ext cx="4895850" cy="2289175"/>
          </a:xfrm>
          <a:prstGeom prst="rect">
            <a:avLst/>
          </a:prstGeom>
          <a:noFill/>
          <a:ln w="9525">
            <a:noFill/>
            <a:miter lim="800000"/>
            <a:headEnd/>
            <a:tailEnd/>
          </a:ln>
          <a:effectLst/>
        </p:spPr>
        <p:txBody>
          <a:bodyPr>
            <a:spAutoFit/>
          </a:bodyPr>
          <a:lstStyle/>
          <a:p>
            <a:pPr>
              <a:defRPr/>
            </a:pPr>
            <a:r>
              <a:rPr lang="hr-HR" sz="1800">
                <a:solidFill>
                  <a:srgbClr val="FF0000"/>
                </a:solidFill>
                <a:latin typeface="Times New Roman" pitchFamily="18" charset="0"/>
              </a:rPr>
              <a:t>Republika Hrvatska</a:t>
            </a:r>
            <a:r>
              <a:rPr lang="hr-HR" sz="1800">
                <a:solidFill>
                  <a:schemeClr val="hlink"/>
                </a:solidFill>
                <a:latin typeface="Times New Roman" pitchFamily="18" charset="0"/>
              </a:rPr>
              <a:t/>
            </a:r>
            <a:br>
              <a:rPr lang="hr-HR" sz="1800">
                <a:solidFill>
                  <a:schemeClr val="hlink"/>
                </a:solidFill>
                <a:latin typeface="Times New Roman" pitchFamily="18" charset="0"/>
              </a:rPr>
            </a:br>
            <a:r>
              <a:rPr lang="hr-HR" sz="1800">
                <a:latin typeface="Times New Roman" pitchFamily="18" charset="0"/>
              </a:rPr>
              <a:t>Grad Zagreb</a:t>
            </a:r>
            <a:br>
              <a:rPr lang="hr-HR" sz="1800">
                <a:latin typeface="Times New Roman" pitchFamily="18" charset="0"/>
              </a:rPr>
            </a:br>
            <a:r>
              <a:rPr lang="hr-HR" sz="1800">
                <a:solidFill>
                  <a:srgbClr val="003399"/>
                </a:solidFill>
                <a:latin typeface="Times New Roman" pitchFamily="18" charset="0"/>
              </a:rPr>
              <a:t>Gradski ured za gospodarstvo, rad i poduzetništvo</a:t>
            </a:r>
            <a:r>
              <a:rPr lang="hr-HR" sz="1800">
                <a:solidFill>
                  <a:schemeClr val="bg1"/>
                </a:solidFill>
                <a:latin typeface="Times New Roman" pitchFamily="18" charset="0"/>
              </a:rPr>
              <a:t/>
            </a:r>
            <a:br>
              <a:rPr lang="hr-HR" sz="1800">
                <a:solidFill>
                  <a:schemeClr val="bg1"/>
                </a:solidFill>
                <a:latin typeface="Times New Roman" pitchFamily="18" charset="0"/>
              </a:rPr>
            </a:br>
            <a:r>
              <a:rPr lang="hr-HR" sz="1800">
                <a:latin typeface="Times New Roman" pitchFamily="18" charset="0"/>
              </a:rPr>
              <a:t>Trg S. Radića 1</a:t>
            </a:r>
            <a:br>
              <a:rPr lang="hr-HR" sz="1800">
                <a:latin typeface="Times New Roman" pitchFamily="18" charset="0"/>
              </a:rPr>
            </a:br>
            <a:r>
              <a:rPr lang="hr-HR" sz="1800">
                <a:latin typeface="Times New Roman" pitchFamily="18" charset="0"/>
              </a:rPr>
              <a:t>tel:+385 1 610 1194, 610 1102</a:t>
            </a:r>
            <a:br>
              <a:rPr lang="hr-HR" sz="1800">
                <a:latin typeface="Times New Roman" pitchFamily="18" charset="0"/>
              </a:rPr>
            </a:br>
            <a:r>
              <a:rPr lang="hr-HR" sz="1800">
                <a:latin typeface="Times New Roman" pitchFamily="18" charset="0"/>
              </a:rPr>
              <a:t>fax:+385 1 610 1499, 610 1077</a:t>
            </a:r>
            <a:br>
              <a:rPr lang="hr-HR" sz="1800">
                <a:latin typeface="Times New Roman" pitchFamily="18" charset="0"/>
              </a:rPr>
            </a:br>
            <a:r>
              <a:rPr lang="hr-HR" sz="1800">
                <a:latin typeface="Times New Roman" pitchFamily="18" charset="0"/>
              </a:rPr>
              <a:t>e-mail: </a:t>
            </a:r>
            <a:r>
              <a:rPr lang="hr-HR" sz="1800">
                <a:solidFill>
                  <a:srgbClr val="333399"/>
                </a:solidFill>
                <a:latin typeface="Times New Roman" pitchFamily="18" charset="0"/>
              </a:rPr>
              <a:t>gospodarstvo@zagreb.hr</a:t>
            </a:r>
            <a:endParaRPr lang="hr-HR" sz="1800">
              <a:latin typeface="Times New Roman" pitchFamily="18" charset="0"/>
            </a:endParaRPr>
          </a:p>
          <a:p>
            <a:pPr>
              <a:defRPr/>
            </a:pPr>
            <a:r>
              <a:rPr lang="hr-HR" sz="1800">
                <a:effectLst>
                  <a:outerShdw blurRad="38100" dist="38100" dir="2700000" algn="tl">
                    <a:srgbClr val="C0C0C0"/>
                  </a:outerShdw>
                </a:effectLst>
                <a:latin typeface="Times New Roman" pitchFamily="18" charset="0"/>
              </a:rPr>
              <a:t>web: http://www.zagreb.hr</a:t>
            </a:r>
          </a:p>
        </p:txBody>
      </p:sp>
      <p:pic>
        <p:nvPicPr>
          <p:cNvPr id="56326" name="Picture 5" descr="grb grada 4x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3888" y="188913"/>
            <a:ext cx="6889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2385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0"/>
              </a:spcBef>
              <a:spcAft>
                <a:spcPct val="0"/>
              </a:spcAft>
              <a:defRPr sz="1200">
                <a:solidFill>
                  <a:schemeClr val="tx1"/>
                </a:solidFill>
                <a:latin typeface="Tahoma" pitchFamily="34" charset="0"/>
              </a:defRPr>
            </a:lvl6pPr>
            <a:lvl7pPr marL="2971800" indent="-228600" eaLnBrk="0" fontAlgn="base" hangingPunct="0">
              <a:spcBef>
                <a:spcPct val="0"/>
              </a:spcBef>
              <a:spcAft>
                <a:spcPct val="0"/>
              </a:spcAft>
              <a:defRPr sz="1200">
                <a:solidFill>
                  <a:schemeClr val="tx1"/>
                </a:solidFill>
                <a:latin typeface="Tahoma" pitchFamily="34" charset="0"/>
              </a:defRPr>
            </a:lvl7pPr>
            <a:lvl8pPr marL="3429000" indent="-228600" eaLnBrk="0" fontAlgn="base" hangingPunct="0">
              <a:spcBef>
                <a:spcPct val="0"/>
              </a:spcBef>
              <a:spcAft>
                <a:spcPct val="0"/>
              </a:spcAft>
              <a:defRPr sz="1200">
                <a:solidFill>
                  <a:schemeClr val="tx1"/>
                </a:solidFill>
                <a:latin typeface="Tahoma" pitchFamily="34" charset="0"/>
              </a:defRPr>
            </a:lvl8pPr>
            <a:lvl9pPr marL="3886200" indent="-228600" eaLnBrk="0" fontAlgn="base" hangingPunct="0">
              <a:spcBef>
                <a:spcPct val="0"/>
              </a:spcBef>
              <a:spcAft>
                <a:spcPct val="0"/>
              </a:spcAft>
              <a:defRPr sz="1200">
                <a:solidFill>
                  <a:schemeClr val="tx1"/>
                </a:solidFill>
                <a:latin typeface="Tahoma" pitchFamily="34" charset="0"/>
              </a:defRPr>
            </a:lvl9pPr>
          </a:lstStyle>
          <a:p>
            <a:pPr eaLnBrk="1" hangingPunct="1"/>
            <a:fld id="{B6385CCB-1650-44E4-B15D-1675F1C97ED8}" type="slidenum">
              <a:rPr lang="hr-HR" sz="1400" smtClean="0">
                <a:effectLst/>
                <a:latin typeface="Arial" charset="0"/>
              </a:rPr>
              <a:pPr eaLnBrk="1" hangingPunct="1"/>
              <a:t>5</a:t>
            </a:fld>
            <a:endParaRPr lang="hr-HR" sz="1400" smtClean="0">
              <a:effectLst/>
              <a:latin typeface="Arial" charset="0"/>
            </a:endParaRPr>
          </a:p>
        </p:txBody>
      </p:sp>
      <p:sp>
        <p:nvSpPr>
          <p:cNvPr id="15363" name="Rectangle 2"/>
          <p:cNvSpPr>
            <a:spLocks noGrp="1" noChangeArrowheads="1"/>
          </p:cNvSpPr>
          <p:nvPr>
            <p:ph type="title" idx="4294967295"/>
          </p:nvPr>
        </p:nvSpPr>
        <p:spPr/>
        <p:txBody>
          <a:bodyPr/>
          <a:lstStyle/>
          <a:p>
            <a:pPr eaLnBrk="1" hangingPunct="1">
              <a:defRPr/>
            </a:pPr>
            <a:r>
              <a:rPr lang="hr-HR" sz="1400" smtClean="0"/>
              <a:t>  				</a:t>
            </a:r>
          </a:p>
        </p:txBody>
      </p:sp>
      <p:sp>
        <p:nvSpPr>
          <p:cNvPr id="39939" name="Rectangle 3"/>
          <p:cNvSpPr>
            <a:spLocks noGrp="1" noChangeArrowheads="1"/>
          </p:cNvSpPr>
          <p:nvPr>
            <p:ph type="body" idx="4294967295"/>
          </p:nvPr>
        </p:nvSpPr>
        <p:spPr>
          <a:xfrm>
            <a:off x="214282" y="1142984"/>
            <a:ext cx="8569325" cy="5214974"/>
          </a:xfrm>
        </p:spPr>
        <p:txBody>
          <a:bodyPr>
            <a:noAutofit/>
          </a:bodyPr>
          <a:lstStyle/>
          <a:p>
            <a:pPr>
              <a:lnSpc>
                <a:spcPct val="80000"/>
              </a:lnSpc>
              <a:defRPr/>
            </a:pPr>
            <a:r>
              <a:rPr lang="hr-HR" sz="2400" dirty="0">
                <a:solidFill>
                  <a:schemeClr val="accent1">
                    <a:lumMod val="50000"/>
                  </a:schemeClr>
                </a:solidFill>
                <a:latin typeface="+mj-lt"/>
              </a:rPr>
              <a:t>Inozemna izravna </a:t>
            </a:r>
            <a:r>
              <a:rPr lang="hr-HR" sz="2400">
                <a:solidFill>
                  <a:schemeClr val="accent1">
                    <a:lumMod val="50000"/>
                  </a:schemeClr>
                </a:solidFill>
                <a:latin typeface="+mj-lt"/>
              </a:rPr>
              <a:t>ulaganja </a:t>
            </a:r>
            <a:r>
              <a:rPr lang="hr-HR" sz="2400" smtClean="0">
                <a:solidFill>
                  <a:schemeClr val="accent1">
                    <a:lumMod val="50000"/>
                  </a:schemeClr>
                </a:solidFill>
                <a:latin typeface="+mj-lt"/>
              </a:rPr>
              <a:t>u </a:t>
            </a:r>
            <a:r>
              <a:rPr lang="hr-HR" sz="2400" dirty="0">
                <a:solidFill>
                  <a:schemeClr val="accent1">
                    <a:lumMod val="50000"/>
                  </a:schemeClr>
                </a:solidFill>
                <a:latin typeface="+mj-lt"/>
              </a:rPr>
              <a:t>prva </a:t>
            </a:r>
            <a:r>
              <a:rPr lang="hr-HR" sz="2400" dirty="0" smtClean="0">
                <a:solidFill>
                  <a:schemeClr val="accent1">
                    <a:lumMod val="50000"/>
                  </a:schemeClr>
                </a:solidFill>
                <a:latin typeface="+mj-lt"/>
              </a:rPr>
              <a:t>2 </a:t>
            </a:r>
            <a:r>
              <a:rPr lang="hr-HR" sz="2400" dirty="0">
                <a:solidFill>
                  <a:schemeClr val="accent1">
                    <a:lumMod val="50000"/>
                  </a:schemeClr>
                </a:solidFill>
                <a:latin typeface="+mj-lt"/>
              </a:rPr>
              <a:t>kvartala u </a:t>
            </a:r>
            <a:r>
              <a:rPr lang="hr-HR" sz="2400" dirty="0" smtClean="0">
                <a:solidFill>
                  <a:schemeClr val="accent1">
                    <a:lumMod val="50000"/>
                  </a:schemeClr>
                </a:solidFill>
                <a:latin typeface="+mj-lt"/>
              </a:rPr>
              <a:t>2013. </a:t>
            </a:r>
            <a:r>
              <a:rPr lang="hr-HR" sz="2400" dirty="0">
                <a:solidFill>
                  <a:schemeClr val="accent1">
                    <a:lumMod val="50000"/>
                  </a:schemeClr>
                </a:solidFill>
                <a:latin typeface="+mj-lt"/>
              </a:rPr>
              <a:t>(u mil.€): </a:t>
            </a:r>
          </a:p>
          <a:p>
            <a:pPr marL="0" indent="0">
              <a:lnSpc>
                <a:spcPct val="80000"/>
              </a:lnSpc>
              <a:buNone/>
              <a:defRPr/>
            </a:pPr>
            <a:r>
              <a:rPr lang="hr-HR" sz="2400" dirty="0">
                <a:solidFill>
                  <a:schemeClr val="accent1">
                    <a:lumMod val="50000"/>
                  </a:schemeClr>
                </a:solidFill>
                <a:latin typeface="+mj-lt"/>
              </a:rPr>
              <a:t>                               u RH     </a:t>
            </a:r>
            <a:r>
              <a:rPr lang="hr-HR" sz="2400" dirty="0" smtClean="0">
                <a:solidFill>
                  <a:schemeClr val="accent1">
                    <a:lumMod val="50000"/>
                  </a:schemeClr>
                </a:solidFill>
                <a:latin typeface="+mj-lt"/>
              </a:rPr>
              <a:t>426,9 </a:t>
            </a:r>
            <a:endParaRPr lang="hr-HR" sz="2400" dirty="0">
              <a:solidFill>
                <a:schemeClr val="accent1">
                  <a:lumMod val="50000"/>
                </a:schemeClr>
              </a:solidFill>
              <a:latin typeface="+mj-lt"/>
            </a:endParaRPr>
          </a:p>
          <a:p>
            <a:pPr marL="0" indent="0">
              <a:lnSpc>
                <a:spcPct val="80000"/>
              </a:lnSpc>
              <a:buNone/>
              <a:defRPr/>
            </a:pPr>
            <a:r>
              <a:rPr lang="hr-HR" sz="2400" dirty="0">
                <a:solidFill>
                  <a:schemeClr val="accent1">
                    <a:lumMod val="50000"/>
                  </a:schemeClr>
                </a:solidFill>
                <a:latin typeface="+mj-lt"/>
              </a:rPr>
              <a:t>                               u GZ     </a:t>
            </a:r>
            <a:r>
              <a:rPr lang="hr-HR" sz="2400" dirty="0" smtClean="0">
                <a:solidFill>
                  <a:schemeClr val="accent1">
                    <a:lumMod val="50000"/>
                  </a:schemeClr>
                </a:solidFill>
                <a:latin typeface="+mj-lt"/>
              </a:rPr>
              <a:t>238,3</a:t>
            </a:r>
            <a:endParaRPr lang="hr-HR" sz="2400" dirty="0">
              <a:solidFill>
                <a:schemeClr val="accent1">
                  <a:lumMod val="50000"/>
                </a:schemeClr>
              </a:solidFill>
              <a:latin typeface="+mj-lt"/>
            </a:endParaRPr>
          </a:p>
          <a:p>
            <a:pPr>
              <a:lnSpc>
                <a:spcPct val="80000"/>
              </a:lnSpc>
              <a:defRPr/>
            </a:pPr>
            <a:r>
              <a:rPr lang="hr-HR" sz="2400" dirty="0">
                <a:solidFill>
                  <a:schemeClr val="accent1">
                    <a:lumMod val="50000"/>
                  </a:schemeClr>
                </a:solidFill>
                <a:latin typeface="+mj-lt"/>
              </a:rPr>
              <a:t>U razdoblju siječanj – lipanj 2013. udio robnog izvoza GZ u RH je 37,96%, s ostvarenih 1.656 mil.€ i udio robnog uvoza je 59,56% s ostvarenih 4.840 mil.€</a:t>
            </a:r>
          </a:p>
          <a:p>
            <a:pPr>
              <a:lnSpc>
                <a:spcPct val="80000"/>
              </a:lnSpc>
              <a:defRPr/>
            </a:pPr>
            <a:r>
              <a:rPr lang="hr-HR" sz="2400" dirty="0">
                <a:solidFill>
                  <a:schemeClr val="accent1">
                    <a:lumMod val="50000"/>
                  </a:schemeClr>
                </a:solidFill>
                <a:latin typeface="+mj-lt"/>
              </a:rPr>
              <a:t>U GZ je 2012. imalo sjedište 32.026 poduzetnika, koji sudjeluju u hrvatskom poduzetništvu u:</a:t>
            </a:r>
          </a:p>
          <a:p>
            <a:pPr lvl="1">
              <a:lnSpc>
                <a:spcPct val="80000"/>
              </a:lnSpc>
              <a:buClr>
                <a:schemeClr val="accent3"/>
              </a:buClr>
              <a:buSzPct val="95000"/>
              <a:buFont typeface="Wingdings 2"/>
              <a:buChar char="ü"/>
              <a:defRPr/>
            </a:pPr>
            <a:r>
              <a:rPr lang="hr-HR" dirty="0">
                <a:solidFill>
                  <a:schemeClr val="accent1">
                    <a:lumMod val="50000"/>
                  </a:schemeClr>
                </a:solidFill>
                <a:latin typeface="+mj-lt"/>
              </a:rPr>
              <a:t>broju poduzetnika 32,93 %; </a:t>
            </a:r>
          </a:p>
          <a:p>
            <a:pPr lvl="1">
              <a:lnSpc>
                <a:spcPct val="80000"/>
              </a:lnSpc>
              <a:buClr>
                <a:schemeClr val="accent3"/>
              </a:buClr>
              <a:buSzPct val="95000"/>
              <a:buFont typeface="Wingdings 2"/>
              <a:buChar char="ü"/>
              <a:defRPr/>
            </a:pPr>
            <a:r>
              <a:rPr lang="hr-HR" dirty="0">
                <a:solidFill>
                  <a:schemeClr val="accent1">
                    <a:lumMod val="50000"/>
                  </a:schemeClr>
                </a:solidFill>
                <a:latin typeface="+mj-lt"/>
              </a:rPr>
              <a:t>ukupnim prihodima 52,72%;</a:t>
            </a:r>
          </a:p>
          <a:p>
            <a:pPr lvl="1">
              <a:lnSpc>
                <a:spcPct val="80000"/>
              </a:lnSpc>
              <a:buClr>
                <a:schemeClr val="accent3"/>
              </a:buClr>
              <a:buSzPct val="95000"/>
              <a:buFont typeface="Wingdings 2"/>
              <a:buChar char="ü"/>
              <a:defRPr/>
            </a:pPr>
            <a:r>
              <a:rPr lang="hr-HR" dirty="0">
                <a:solidFill>
                  <a:schemeClr val="accent1">
                    <a:lumMod val="50000"/>
                  </a:schemeClr>
                </a:solidFill>
                <a:latin typeface="+mj-lt"/>
              </a:rPr>
              <a:t>dobiti razdoblja 45,78%;</a:t>
            </a:r>
          </a:p>
          <a:p>
            <a:pPr lvl="1">
              <a:lnSpc>
                <a:spcPct val="80000"/>
              </a:lnSpc>
              <a:buClr>
                <a:schemeClr val="accent3"/>
              </a:buClr>
              <a:buSzPct val="95000"/>
              <a:buFont typeface="Wingdings 2"/>
              <a:buChar char="ü"/>
              <a:defRPr/>
            </a:pPr>
            <a:r>
              <a:rPr lang="hr-HR" dirty="0">
                <a:solidFill>
                  <a:schemeClr val="accent1">
                    <a:lumMod val="50000"/>
                  </a:schemeClr>
                </a:solidFill>
                <a:latin typeface="+mj-lt"/>
              </a:rPr>
              <a:t>ukupnim investicijama u dugotrajnu imovinu 54,8 %</a:t>
            </a:r>
          </a:p>
          <a:p>
            <a:pPr lvl="1">
              <a:lnSpc>
                <a:spcPct val="80000"/>
              </a:lnSpc>
              <a:buClr>
                <a:schemeClr val="accent3"/>
              </a:buClr>
              <a:buSzPct val="95000"/>
              <a:buFont typeface="Wingdings 2"/>
              <a:buChar char="ü"/>
              <a:defRPr/>
            </a:pPr>
            <a:r>
              <a:rPr lang="hr-HR" dirty="0">
                <a:solidFill>
                  <a:schemeClr val="accent1">
                    <a:lumMod val="50000"/>
                  </a:schemeClr>
                </a:solidFill>
                <a:latin typeface="+mj-lt"/>
              </a:rPr>
              <a:t>broju zaposlenih 40,3 % </a:t>
            </a:r>
          </a:p>
          <a:p>
            <a:pPr lvl="1">
              <a:lnSpc>
                <a:spcPct val="80000"/>
              </a:lnSpc>
              <a:buClr>
                <a:schemeClr val="accent3"/>
              </a:buClr>
              <a:buSzPct val="95000"/>
              <a:buFont typeface="Wingdings 2"/>
              <a:buNone/>
              <a:defRPr/>
            </a:pPr>
            <a:endParaRPr lang="hr-HR" sz="2000" dirty="0" smtClean="0">
              <a:solidFill>
                <a:schemeClr val="accent1">
                  <a:lumMod val="50000"/>
                </a:schemeClr>
              </a:solidFill>
              <a:latin typeface="+mj-lt"/>
            </a:endParaRPr>
          </a:p>
          <a:p>
            <a:pPr lvl="1">
              <a:lnSpc>
                <a:spcPct val="80000"/>
              </a:lnSpc>
              <a:buClr>
                <a:schemeClr val="accent3"/>
              </a:buClr>
              <a:buSzPct val="95000"/>
              <a:buFont typeface="Wingdings 2"/>
              <a:buNone/>
              <a:defRPr/>
            </a:pPr>
            <a:r>
              <a:rPr lang="hr-HR" sz="2000" dirty="0" smtClean="0">
                <a:solidFill>
                  <a:schemeClr val="accent1">
                    <a:lumMod val="50000"/>
                  </a:schemeClr>
                </a:solidFill>
                <a:latin typeface="+mj-lt"/>
              </a:rPr>
              <a:t>(</a:t>
            </a:r>
            <a:r>
              <a:rPr lang="hr-HR" sz="2000" dirty="0">
                <a:solidFill>
                  <a:schemeClr val="accent1">
                    <a:lumMod val="50000"/>
                  </a:schemeClr>
                </a:solidFill>
                <a:latin typeface="+mj-lt"/>
              </a:rPr>
              <a:t>Izvor: Financijska agencija)</a:t>
            </a:r>
          </a:p>
        </p:txBody>
      </p:sp>
      <p:pic>
        <p:nvPicPr>
          <p:cNvPr id="14341" name="Picture 5" descr="grb grada 4x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188913"/>
            <a:ext cx="6889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2351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0"/>
              </a:spcBef>
              <a:spcAft>
                <a:spcPct val="0"/>
              </a:spcAft>
              <a:defRPr sz="1200">
                <a:solidFill>
                  <a:schemeClr val="tx1"/>
                </a:solidFill>
                <a:latin typeface="Tahoma" pitchFamily="34" charset="0"/>
              </a:defRPr>
            </a:lvl6pPr>
            <a:lvl7pPr marL="2971800" indent="-228600" eaLnBrk="0" fontAlgn="base" hangingPunct="0">
              <a:spcBef>
                <a:spcPct val="0"/>
              </a:spcBef>
              <a:spcAft>
                <a:spcPct val="0"/>
              </a:spcAft>
              <a:defRPr sz="1200">
                <a:solidFill>
                  <a:schemeClr val="tx1"/>
                </a:solidFill>
                <a:latin typeface="Tahoma" pitchFamily="34" charset="0"/>
              </a:defRPr>
            </a:lvl7pPr>
            <a:lvl8pPr marL="3429000" indent="-228600" eaLnBrk="0" fontAlgn="base" hangingPunct="0">
              <a:spcBef>
                <a:spcPct val="0"/>
              </a:spcBef>
              <a:spcAft>
                <a:spcPct val="0"/>
              </a:spcAft>
              <a:defRPr sz="1200">
                <a:solidFill>
                  <a:schemeClr val="tx1"/>
                </a:solidFill>
                <a:latin typeface="Tahoma" pitchFamily="34" charset="0"/>
              </a:defRPr>
            </a:lvl8pPr>
            <a:lvl9pPr marL="3886200" indent="-228600" eaLnBrk="0" fontAlgn="base" hangingPunct="0">
              <a:spcBef>
                <a:spcPct val="0"/>
              </a:spcBef>
              <a:spcAft>
                <a:spcPct val="0"/>
              </a:spcAft>
              <a:defRPr sz="1200">
                <a:solidFill>
                  <a:schemeClr val="tx1"/>
                </a:solidFill>
                <a:latin typeface="Tahoma" pitchFamily="34" charset="0"/>
              </a:defRPr>
            </a:lvl9pPr>
          </a:lstStyle>
          <a:p>
            <a:pPr eaLnBrk="1" hangingPunct="1"/>
            <a:fld id="{40D834D5-CC54-44ED-9852-CF72F2DE1D54}" type="slidenum">
              <a:rPr lang="hr-HR" sz="1400" smtClean="0">
                <a:effectLst/>
                <a:latin typeface="Arial" charset="0"/>
              </a:rPr>
              <a:pPr eaLnBrk="1" hangingPunct="1"/>
              <a:t>6</a:t>
            </a:fld>
            <a:endParaRPr lang="hr-HR" sz="1400" smtClean="0">
              <a:effectLst/>
              <a:latin typeface="Arial" charset="0"/>
            </a:endParaRPr>
          </a:p>
        </p:txBody>
      </p:sp>
      <p:sp>
        <p:nvSpPr>
          <p:cNvPr id="129026" name="Rectangle 2"/>
          <p:cNvSpPr>
            <a:spLocks noGrp="1" noChangeArrowheads="1"/>
          </p:cNvSpPr>
          <p:nvPr>
            <p:ph type="body" sz="half" idx="4294967295"/>
          </p:nvPr>
        </p:nvSpPr>
        <p:spPr>
          <a:xfrm>
            <a:off x="0" y="188913"/>
            <a:ext cx="9144000" cy="2519362"/>
          </a:xfrm>
        </p:spPr>
        <p:txBody>
          <a:bodyPr/>
          <a:lstStyle/>
          <a:p>
            <a:pPr eaLnBrk="1" hangingPunct="1">
              <a:buFontTx/>
              <a:buNone/>
              <a:defRPr/>
            </a:pPr>
            <a:r>
              <a:rPr lang="hr-HR" sz="3600" b="1" u="sng" dirty="0" smtClean="0"/>
              <a:t>                           </a:t>
            </a:r>
          </a:p>
          <a:p>
            <a:pPr eaLnBrk="1" hangingPunct="1">
              <a:buFontTx/>
              <a:buNone/>
              <a:defRPr/>
            </a:pPr>
            <a:endParaRPr lang="hr-HR" sz="2400" dirty="0" smtClean="0">
              <a:solidFill>
                <a:schemeClr val="accent2"/>
              </a:solidFill>
            </a:endParaRPr>
          </a:p>
          <a:p>
            <a:pPr eaLnBrk="1" hangingPunct="1">
              <a:defRPr/>
            </a:pPr>
            <a:r>
              <a:rPr lang="hr-HR" sz="2400" dirty="0" smtClean="0">
                <a:solidFill>
                  <a:schemeClr val="accent2"/>
                </a:solidFill>
              </a:rPr>
              <a:t> </a:t>
            </a:r>
            <a:r>
              <a:rPr lang="hr-HR" sz="2000" dirty="0">
                <a:solidFill>
                  <a:schemeClr val="accent1">
                    <a:lumMod val="50000"/>
                  </a:schemeClr>
                </a:solidFill>
                <a:latin typeface="+mj-lt"/>
              </a:rPr>
              <a:t>u </a:t>
            </a:r>
            <a:r>
              <a:rPr lang="hr-HR" sz="2000" dirty="0" smtClean="0">
                <a:solidFill>
                  <a:schemeClr val="accent1">
                    <a:lumMod val="50000"/>
                  </a:schemeClr>
                </a:solidFill>
                <a:latin typeface="+mj-lt"/>
              </a:rPr>
              <a:t>2010. </a:t>
            </a:r>
            <a:r>
              <a:rPr lang="hr-HR" sz="2000" dirty="0">
                <a:solidFill>
                  <a:schemeClr val="accent1">
                    <a:lumMod val="50000"/>
                  </a:schemeClr>
                </a:solidFill>
                <a:latin typeface="+mj-lt"/>
              </a:rPr>
              <a:t>godini udio Grada Zagreba u ukupnom BDP RH iznosio je </a:t>
            </a:r>
            <a:r>
              <a:rPr lang="hr-HR" sz="2000" dirty="0" smtClean="0">
                <a:solidFill>
                  <a:schemeClr val="accent1">
                    <a:lumMod val="50000"/>
                  </a:schemeClr>
                </a:solidFill>
                <a:latin typeface="+mj-lt"/>
              </a:rPr>
              <a:t>33,3 </a:t>
            </a:r>
            <a:r>
              <a:rPr lang="hr-HR" sz="2000" dirty="0">
                <a:solidFill>
                  <a:schemeClr val="accent1">
                    <a:lumMod val="50000"/>
                  </a:schemeClr>
                </a:solidFill>
                <a:latin typeface="+mj-lt"/>
              </a:rPr>
              <a:t>%, što je porast od </a:t>
            </a:r>
            <a:r>
              <a:rPr lang="hr-HR" sz="2000" dirty="0" smtClean="0">
                <a:solidFill>
                  <a:schemeClr val="accent1">
                    <a:lumMod val="50000"/>
                  </a:schemeClr>
                </a:solidFill>
                <a:latin typeface="+mj-lt"/>
              </a:rPr>
              <a:t>1,9 % </a:t>
            </a:r>
            <a:r>
              <a:rPr lang="hr-HR" sz="2000" dirty="0">
                <a:solidFill>
                  <a:schemeClr val="accent1">
                    <a:lumMod val="50000"/>
                  </a:schemeClr>
                </a:solidFill>
                <a:latin typeface="+mj-lt"/>
              </a:rPr>
              <a:t>u odnosu na </a:t>
            </a:r>
            <a:r>
              <a:rPr lang="hr-HR" sz="2000" dirty="0" smtClean="0">
                <a:solidFill>
                  <a:schemeClr val="accent1">
                    <a:lumMod val="50000"/>
                  </a:schemeClr>
                </a:solidFill>
                <a:latin typeface="+mj-lt"/>
              </a:rPr>
              <a:t>2009.</a:t>
            </a:r>
            <a:endParaRPr lang="hr-HR" sz="2000" dirty="0">
              <a:solidFill>
                <a:schemeClr val="accent1">
                  <a:lumMod val="50000"/>
                </a:schemeClr>
              </a:solidFill>
              <a:latin typeface="+mj-lt"/>
            </a:endParaRPr>
          </a:p>
          <a:p>
            <a:pPr eaLnBrk="1" hangingPunct="1">
              <a:defRPr/>
            </a:pPr>
            <a:endParaRPr lang="hr-HR" sz="2000" dirty="0" smtClean="0"/>
          </a:p>
          <a:p>
            <a:pPr eaLnBrk="1" hangingPunct="1">
              <a:defRPr/>
            </a:pPr>
            <a:endParaRPr lang="hr-HR" sz="2800" dirty="0" smtClean="0">
              <a:solidFill>
                <a:schemeClr val="accent2"/>
              </a:solidFill>
            </a:endParaRPr>
          </a:p>
          <a:p>
            <a:pPr eaLnBrk="1" hangingPunct="1">
              <a:buFontTx/>
              <a:buNone/>
              <a:defRPr/>
            </a:pPr>
            <a:endParaRPr lang="hr-HR" sz="2800" dirty="0" smtClean="0">
              <a:solidFill>
                <a:schemeClr val="accent2"/>
              </a:solidFill>
            </a:endParaRPr>
          </a:p>
          <a:p>
            <a:pPr eaLnBrk="1" hangingPunct="1">
              <a:buFontTx/>
              <a:buNone/>
              <a:defRPr/>
            </a:pPr>
            <a:endParaRPr lang="hr-HR" sz="2800" dirty="0" smtClean="0"/>
          </a:p>
          <a:p>
            <a:pPr eaLnBrk="1" hangingPunct="1">
              <a:buFontTx/>
              <a:buNone/>
              <a:defRPr/>
            </a:pPr>
            <a:endParaRPr lang="hr-HR" sz="2800" dirty="0" smtClean="0"/>
          </a:p>
        </p:txBody>
      </p:sp>
      <p:sp>
        <p:nvSpPr>
          <p:cNvPr id="129029" name="Rectangle 5"/>
          <p:cNvSpPr>
            <a:spLocks noChangeArrowheads="1"/>
          </p:cNvSpPr>
          <p:nvPr/>
        </p:nvSpPr>
        <p:spPr bwMode="auto">
          <a:xfrm>
            <a:off x="4643438" y="2143116"/>
            <a:ext cx="4176712" cy="1938992"/>
          </a:xfrm>
          <a:prstGeom prst="rect">
            <a:avLst/>
          </a:prstGeom>
          <a:noFill/>
          <a:ln w="9525" algn="ctr">
            <a:noFill/>
            <a:miter lim="800000"/>
            <a:headEnd/>
            <a:tailEnd/>
          </a:ln>
          <a:effectLst/>
        </p:spPr>
        <p:txBody>
          <a:bodyPr>
            <a:spAutoFit/>
          </a:bodyPr>
          <a:lstStyle/>
          <a:p>
            <a:pPr>
              <a:defRPr/>
            </a:pPr>
            <a:r>
              <a:rPr lang="hr-HR" sz="1800" b="1" dirty="0">
                <a:effectLst>
                  <a:outerShdw blurRad="38100" dist="38100" dir="2700000" algn="tl">
                    <a:srgbClr val="000000"/>
                  </a:outerShdw>
                </a:effectLst>
                <a:latin typeface="Arial" charset="0"/>
              </a:rPr>
              <a:t> </a:t>
            </a:r>
            <a:r>
              <a:rPr lang="hr-HR" sz="1800" b="1" dirty="0" smtClean="0">
                <a:solidFill>
                  <a:srgbClr val="002060"/>
                </a:solidFill>
                <a:latin typeface="Arial" charset="0"/>
              </a:rPr>
              <a:t>2010.</a:t>
            </a:r>
            <a:endParaRPr lang="hr-HR" sz="1800" b="1" dirty="0">
              <a:solidFill>
                <a:srgbClr val="002060"/>
              </a:solidFill>
              <a:latin typeface="Arial" charset="0"/>
            </a:endParaRPr>
          </a:p>
          <a:p>
            <a:pPr>
              <a:defRPr/>
            </a:pPr>
            <a:endParaRPr lang="hr-HR" sz="1800" b="1" dirty="0">
              <a:solidFill>
                <a:srgbClr val="002060"/>
              </a:solidFill>
              <a:latin typeface="Arial" charset="0"/>
            </a:endParaRPr>
          </a:p>
          <a:p>
            <a:pPr>
              <a:defRPr/>
            </a:pPr>
            <a:r>
              <a:rPr lang="hr-HR" sz="1400" b="1" dirty="0">
                <a:solidFill>
                  <a:srgbClr val="002060"/>
                </a:solidFill>
                <a:latin typeface="Arial" charset="0"/>
              </a:rPr>
              <a:t>BDP HRVATSKE :  </a:t>
            </a:r>
            <a:r>
              <a:rPr lang="hr-HR" sz="1400" b="1" dirty="0" smtClean="0">
                <a:solidFill>
                  <a:srgbClr val="002060"/>
                </a:solidFill>
                <a:latin typeface="Arial" charset="0"/>
              </a:rPr>
              <a:t>323 807 </a:t>
            </a:r>
            <a:r>
              <a:rPr lang="hr-HR" sz="1400" b="1" dirty="0" err="1">
                <a:solidFill>
                  <a:srgbClr val="002060"/>
                </a:solidFill>
                <a:latin typeface="Arial" charset="0"/>
              </a:rPr>
              <a:t>mil</a:t>
            </a:r>
            <a:r>
              <a:rPr lang="hr-HR" sz="1400" b="1" dirty="0">
                <a:solidFill>
                  <a:srgbClr val="002060"/>
                </a:solidFill>
                <a:latin typeface="Arial" charset="0"/>
              </a:rPr>
              <a:t> kn / 44 </a:t>
            </a:r>
            <a:r>
              <a:rPr lang="hr-HR" sz="1400" b="1" dirty="0" smtClean="0">
                <a:solidFill>
                  <a:srgbClr val="002060"/>
                </a:solidFill>
                <a:latin typeface="Arial" charset="0"/>
              </a:rPr>
              <a:t>441 </a:t>
            </a:r>
            <a:r>
              <a:rPr lang="hr-HR" sz="1400" b="1" dirty="0" err="1">
                <a:solidFill>
                  <a:srgbClr val="002060"/>
                </a:solidFill>
                <a:latin typeface="Arial" charset="0"/>
              </a:rPr>
              <a:t>mil</a:t>
            </a:r>
            <a:r>
              <a:rPr lang="hr-HR" sz="1400" b="1" dirty="0">
                <a:solidFill>
                  <a:srgbClr val="002060"/>
                </a:solidFill>
                <a:latin typeface="Arial" charset="0"/>
              </a:rPr>
              <a:t> €   </a:t>
            </a:r>
            <a:br>
              <a:rPr lang="hr-HR" sz="1400" b="1" dirty="0">
                <a:solidFill>
                  <a:srgbClr val="002060"/>
                </a:solidFill>
                <a:latin typeface="Arial" charset="0"/>
              </a:rPr>
            </a:br>
            <a:r>
              <a:rPr lang="hr-HR" sz="1400" b="1" dirty="0">
                <a:solidFill>
                  <a:srgbClr val="002060"/>
                </a:solidFill>
                <a:latin typeface="Arial" charset="0"/>
              </a:rPr>
              <a:t>         </a:t>
            </a:r>
            <a:r>
              <a:rPr lang="hr-HR" sz="1400" b="1" dirty="0" smtClean="0">
                <a:solidFill>
                  <a:srgbClr val="002060"/>
                </a:solidFill>
                <a:latin typeface="Arial" charset="0"/>
              </a:rPr>
              <a:t>    po </a:t>
            </a:r>
            <a:r>
              <a:rPr lang="hr-HR" sz="1400" b="1" dirty="0">
                <a:solidFill>
                  <a:srgbClr val="002060"/>
                </a:solidFill>
                <a:latin typeface="Arial" charset="0"/>
              </a:rPr>
              <a:t>stanovniku:  </a:t>
            </a:r>
            <a:r>
              <a:rPr lang="hr-HR" sz="1400" b="1" dirty="0" smtClean="0">
                <a:solidFill>
                  <a:srgbClr val="002060"/>
                </a:solidFill>
                <a:latin typeface="Arial" charset="0"/>
              </a:rPr>
              <a:t>73 277kn </a:t>
            </a:r>
            <a:r>
              <a:rPr lang="hr-HR" sz="1400" b="1" dirty="0">
                <a:solidFill>
                  <a:srgbClr val="002060"/>
                </a:solidFill>
                <a:latin typeface="Arial" charset="0"/>
              </a:rPr>
              <a:t>/  </a:t>
            </a:r>
            <a:r>
              <a:rPr lang="hr-HR" sz="1400" b="1" dirty="0" smtClean="0">
                <a:solidFill>
                  <a:srgbClr val="002060"/>
                </a:solidFill>
                <a:latin typeface="Arial" charset="0"/>
              </a:rPr>
              <a:t>10 057 </a:t>
            </a:r>
            <a:r>
              <a:rPr lang="hr-HR" sz="1400" b="1" dirty="0">
                <a:solidFill>
                  <a:srgbClr val="002060"/>
                </a:solidFill>
                <a:latin typeface="Arial" charset="0"/>
              </a:rPr>
              <a:t>€</a:t>
            </a:r>
          </a:p>
          <a:p>
            <a:pPr>
              <a:defRPr/>
            </a:pPr>
            <a:endParaRPr lang="hr-HR" sz="1400" b="1" dirty="0">
              <a:solidFill>
                <a:srgbClr val="002060"/>
              </a:solidFill>
              <a:latin typeface="Arial" charset="0"/>
            </a:endParaRPr>
          </a:p>
          <a:p>
            <a:pPr>
              <a:defRPr/>
            </a:pPr>
            <a:r>
              <a:rPr lang="hr-HR" sz="1400" b="1" dirty="0">
                <a:solidFill>
                  <a:srgbClr val="002060"/>
                </a:solidFill>
                <a:latin typeface="Arial" charset="0"/>
              </a:rPr>
              <a:t>BDP ZAGREBA:      </a:t>
            </a:r>
            <a:r>
              <a:rPr lang="hr-HR" sz="1400" b="1" dirty="0" smtClean="0">
                <a:solidFill>
                  <a:srgbClr val="002060"/>
                </a:solidFill>
                <a:latin typeface="Arial" charset="0"/>
              </a:rPr>
              <a:t>107 700 </a:t>
            </a:r>
            <a:r>
              <a:rPr lang="hr-HR" sz="1400" b="1" dirty="0" err="1">
                <a:solidFill>
                  <a:srgbClr val="002060"/>
                </a:solidFill>
                <a:latin typeface="Arial" charset="0"/>
              </a:rPr>
              <a:t>mil</a:t>
            </a:r>
            <a:r>
              <a:rPr lang="hr-HR" sz="1400" b="1" dirty="0">
                <a:solidFill>
                  <a:srgbClr val="002060"/>
                </a:solidFill>
                <a:latin typeface="Arial" charset="0"/>
              </a:rPr>
              <a:t> kn /14 </a:t>
            </a:r>
            <a:r>
              <a:rPr lang="hr-HR" sz="1400" b="1" dirty="0" smtClean="0">
                <a:solidFill>
                  <a:srgbClr val="002060"/>
                </a:solidFill>
                <a:latin typeface="Arial" charset="0"/>
              </a:rPr>
              <a:t>781 </a:t>
            </a:r>
            <a:r>
              <a:rPr lang="hr-HR" sz="1400" b="1" dirty="0" err="1">
                <a:solidFill>
                  <a:srgbClr val="002060"/>
                </a:solidFill>
                <a:latin typeface="Arial" charset="0"/>
              </a:rPr>
              <a:t>mil</a:t>
            </a:r>
            <a:r>
              <a:rPr lang="hr-HR" sz="1400" b="1" dirty="0">
                <a:solidFill>
                  <a:srgbClr val="002060"/>
                </a:solidFill>
                <a:latin typeface="Arial" charset="0"/>
              </a:rPr>
              <a:t> €</a:t>
            </a:r>
          </a:p>
          <a:p>
            <a:pPr>
              <a:defRPr/>
            </a:pPr>
            <a:r>
              <a:rPr lang="hr-HR" sz="1400" b="1" dirty="0">
                <a:solidFill>
                  <a:srgbClr val="002060"/>
                </a:solidFill>
                <a:latin typeface="Arial" charset="0"/>
              </a:rPr>
              <a:t>          </a:t>
            </a:r>
            <a:r>
              <a:rPr lang="hr-HR" sz="1400" b="1" dirty="0" smtClean="0">
                <a:solidFill>
                  <a:srgbClr val="002060"/>
                </a:solidFill>
                <a:latin typeface="Arial" charset="0"/>
              </a:rPr>
              <a:t> po stanovniku:   135 853 </a:t>
            </a:r>
            <a:r>
              <a:rPr lang="hr-HR" sz="1400" b="1" dirty="0">
                <a:solidFill>
                  <a:srgbClr val="002060"/>
                </a:solidFill>
                <a:latin typeface="Arial" charset="0"/>
              </a:rPr>
              <a:t>kn  /     </a:t>
            </a:r>
            <a:r>
              <a:rPr lang="hr-HR" sz="1400" b="1" dirty="0" smtClean="0">
                <a:solidFill>
                  <a:srgbClr val="002060"/>
                </a:solidFill>
                <a:latin typeface="Arial" charset="0"/>
              </a:rPr>
              <a:t>18 645 </a:t>
            </a:r>
            <a:r>
              <a:rPr lang="hr-HR" sz="1400" b="1" dirty="0">
                <a:solidFill>
                  <a:srgbClr val="002060"/>
                </a:solidFill>
                <a:latin typeface="Arial" charset="0"/>
              </a:rPr>
              <a:t>€       </a:t>
            </a:r>
          </a:p>
          <a:p>
            <a:pPr>
              <a:defRPr/>
            </a:pPr>
            <a:endParaRPr lang="hr-HR" sz="1400" b="1" dirty="0">
              <a:solidFill>
                <a:srgbClr val="002060"/>
              </a:solidFill>
              <a:latin typeface="Arial" charset="0"/>
            </a:endParaRPr>
          </a:p>
        </p:txBody>
      </p:sp>
      <p:pic>
        <p:nvPicPr>
          <p:cNvPr id="15366" name="Picture 6" descr="grb grada 4x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188913"/>
            <a:ext cx="6889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 Box 9"/>
          <p:cNvSpPr txBox="1">
            <a:spLocks noChangeArrowheads="1"/>
          </p:cNvSpPr>
          <p:nvPr/>
        </p:nvSpPr>
        <p:spPr bwMode="auto">
          <a:xfrm>
            <a:off x="827088" y="5084763"/>
            <a:ext cx="7489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0"/>
              </a:spcBef>
              <a:spcAft>
                <a:spcPct val="0"/>
              </a:spcAft>
              <a:defRPr sz="1200">
                <a:solidFill>
                  <a:schemeClr val="tx1"/>
                </a:solidFill>
                <a:latin typeface="Tahoma" pitchFamily="34" charset="0"/>
              </a:defRPr>
            </a:lvl6pPr>
            <a:lvl7pPr marL="2971800" indent="-228600" eaLnBrk="0" fontAlgn="base" hangingPunct="0">
              <a:spcBef>
                <a:spcPct val="0"/>
              </a:spcBef>
              <a:spcAft>
                <a:spcPct val="0"/>
              </a:spcAft>
              <a:defRPr sz="1200">
                <a:solidFill>
                  <a:schemeClr val="tx1"/>
                </a:solidFill>
                <a:latin typeface="Tahoma" pitchFamily="34" charset="0"/>
              </a:defRPr>
            </a:lvl7pPr>
            <a:lvl8pPr marL="3429000" indent="-228600" eaLnBrk="0" fontAlgn="base" hangingPunct="0">
              <a:spcBef>
                <a:spcPct val="0"/>
              </a:spcBef>
              <a:spcAft>
                <a:spcPct val="0"/>
              </a:spcAft>
              <a:defRPr sz="1200">
                <a:solidFill>
                  <a:schemeClr val="tx1"/>
                </a:solidFill>
                <a:latin typeface="Tahoma" pitchFamily="34" charset="0"/>
              </a:defRPr>
            </a:lvl8pPr>
            <a:lvl9pPr marL="3886200" indent="-228600" eaLnBrk="0" fontAlgn="base" hangingPunct="0">
              <a:spcBef>
                <a:spcPct val="0"/>
              </a:spcBef>
              <a:spcAft>
                <a:spcPct val="0"/>
              </a:spcAft>
              <a:defRPr sz="1200">
                <a:solidFill>
                  <a:schemeClr val="tx1"/>
                </a:solidFill>
                <a:latin typeface="Tahoma" pitchFamily="34" charset="0"/>
              </a:defRPr>
            </a:lvl9pPr>
          </a:lstStyle>
          <a:p>
            <a:pPr eaLnBrk="1" hangingPunct="1">
              <a:spcBef>
                <a:spcPct val="50000"/>
              </a:spcBef>
            </a:pPr>
            <a:endParaRPr lang="sr-Latn-CS" sz="1800">
              <a:solidFill>
                <a:schemeClr val="tx2"/>
              </a:solidFill>
              <a:latin typeface="Arial" charset="0"/>
            </a:endParaRPr>
          </a:p>
        </p:txBody>
      </p:sp>
      <p:sp>
        <p:nvSpPr>
          <p:cNvPr id="129034" name="Rectangle 10"/>
          <p:cNvSpPr>
            <a:spLocks noChangeArrowheads="1"/>
          </p:cNvSpPr>
          <p:nvPr/>
        </p:nvSpPr>
        <p:spPr bwMode="auto">
          <a:xfrm>
            <a:off x="323850" y="4429132"/>
            <a:ext cx="8391554" cy="2308324"/>
          </a:xfrm>
          <a:prstGeom prst="rect">
            <a:avLst/>
          </a:prstGeom>
          <a:noFill/>
          <a:ln w="9525" algn="ctr">
            <a:noFill/>
            <a:miter lim="800000"/>
            <a:headEnd/>
            <a:tailEnd/>
          </a:ln>
          <a:effectLst/>
        </p:spPr>
        <p:txBody>
          <a:bodyPr wrap="square">
            <a:spAutoFit/>
          </a:bodyPr>
          <a:lstStyle/>
          <a:p>
            <a:pPr marL="274320" indent="-274320">
              <a:spcBef>
                <a:spcPct val="20000"/>
              </a:spcBef>
              <a:buClr>
                <a:schemeClr val="accent3"/>
              </a:buClr>
              <a:buSzPct val="95000"/>
              <a:buFont typeface="Wingdings 2"/>
              <a:buChar char=""/>
              <a:defRPr/>
            </a:pPr>
            <a:r>
              <a:rPr lang="hr-HR" sz="2000" dirty="0">
                <a:solidFill>
                  <a:schemeClr val="accent1">
                    <a:lumMod val="50000"/>
                  </a:schemeClr>
                </a:solidFill>
                <a:latin typeface="+mj-lt"/>
              </a:rPr>
              <a:t>U prvom tromjesečju 2013. BDP RH realno je pao za 1,5% u odnosu na isto tromjesečje 2012., pri čemu je negativan doprinos došao od pada izvoza i uvoza roba i usluga, konačne potrošnje kućanstava i bruto investicija u fiksni kapital. </a:t>
            </a:r>
          </a:p>
          <a:p>
            <a:pPr marL="274320" indent="-274320">
              <a:spcBef>
                <a:spcPct val="20000"/>
              </a:spcBef>
              <a:buClr>
                <a:schemeClr val="accent3"/>
              </a:buClr>
              <a:buSzPct val="95000"/>
              <a:buFont typeface="Wingdings 2"/>
              <a:buChar char=""/>
              <a:defRPr/>
            </a:pPr>
            <a:r>
              <a:rPr lang="hr-HR" sz="2000" dirty="0">
                <a:solidFill>
                  <a:schemeClr val="accent1">
                    <a:lumMod val="50000"/>
                  </a:schemeClr>
                </a:solidFill>
                <a:latin typeface="+mj-lt"/>
              </a:rPr>
              <a:t>U drugom tromjesečju 2013. realni pad BDP Republike Hrvatske smanjen je na 0,7% u odnosu na isto tromjesečje 2012., pri čemu je najveći doprinos rastu BDP-a ostvaren rastom izvoza turističkih usluga i uvoza roba i usluga. </a:t>
            </a:r>
          </a:p>
        </p:txBody>
      </p:sp>
      <p:graphicFrame>
        <p:nvGraphicFramePr>
          <p:cNvPr id="9" name="Chart 8"/>
          <p:cNvGraphicFramePr/>
          <p:nvPr>
            <p:extLst>
              <p:ext uri="{D42A27DB-BD31-4B8C-83A1-F6EECF244321}">
                <p14:modId xmlns:p14="http://schemas.microsoft.com/office/powerpoint/2010/main" val="201587279"/>
              </p:ext>
            </p:extLst>
          </p:nvPr>
        </p:nvGraphicFramePr>
        <p:xfrm>
          <a:off x="357158" y="2000240"/>
          <a:ext cx="4286248" cy="25003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extLst>
              <p:ext uri="{D42A27DB-BD31-4B8C-83A1-F6EECF244321}">
                <p14:modId xmlns:p14="http://schemas.microsoft.com/office/powerpoint/2010/main" val="201587279"/>
              </p:ext>
            </p:extLst>
          </p:nvPr>
        </p:nvGraphicFramePr>
        <p:xfrm>
          <a:off x="357190" y="1977304"/>
          <a:ext cx="4286248" cy="25003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33090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Grp="1" noChangeArrowheads="1"/>
          </p:cNvSpPr>
          <p:nvPr>
            <p:ph type="title"/>
          </p:nvPr>
        </p:nvSpPr>
        <p:spPr>
          <a:xfrm>
            <a:off x="357158" y="428604"/>
            <a:ext cx="8229600" cy="1143000"/>
          </a:xfrm>
        </p:spPr>
        <p:txBody>
          <a:bodyPr>
            <a:normAutofit/>
          </a:bodyPr>
          <a:lstStyle/>
          <a:p>
            <a:pPr eaLnBrk="1" hangingPunct="1">
              <a:defRPr/>
            </a:pPr>
            <a:r>
              <a:rPr lang="hr-HR" sz="2400" b="1" dirty="0">
                <a:solidFill>
                  <a:schemeClr val="accent2"/>
                </a:solidFill>
              </a:rPr>
              <a:t>STRUKTURA </a:t>
            </a:r>
            <a:r>
              <a:rPr lang="hr-HR" sz="2400" b="1" dirty="0" smtClean="0">
                <a:solidFill>
                  <a:schemeClr val="accent2"/>
                </a:solidFill>
              </a:rPr>
              <a:t>UKUPNOG PRIHODA PODUZETNIŠTVA GRADA </a:t>
            </a:r>
            <a:r>
              <a:rPr lang="hr-HR" sz="2400" b="1" dirty="0">
                <a:solidFill>
                  <a:schemeClr val="accent2"/>
                </a:solidFill>
              </a:rPr>
              <a:t>ZAGREBA </a:t>
            </a:r>
            <a:r>
              <a:rPr lang="hr-HR" sz="2400" b="1" dirty="0" smtClean="0">
                <a:solidFill>
                  <a:schemeClr val="accent2"/>
                </a:solidFill>
              </a:rPr>
              <a:t>U 2012. PREMA NKD 2007</a:t>
            </a:r>
            <a:endParaRPr lang="hr-HR" sz="2400" b="1" dirty="0">
              <a:solidFill>
                <a:schemeClr val="accent2"/>
              </a:solidFill>
            </a:endParaRPr>
          </a:p>
        </p:txBody>
      </p:sp>
      <p:sp>
        <p:nvSpPr>
          <p:cNvPr id="185348" name="Rectangle 4"/>
          <p:cNvSpPr>
            <a:spLocks noGrp="1" noChangeArrowheads="1"/>
          </p:cNvSpPr>
          <p:nvPr>
            <p:ph type="body" idx="1"/>
          </p:nvPr>
        </p:nvSpPr>
        <p:spPr>
          <a:xfrm>
            <a:off x="250825" y="1557338"/>
            <a:ext cx="8435975" cy="4462462"/>
          </a:xfrm>
        </p:spPr>
        <p:txBody>
          <a:bodyPr/>
          <a:lstStyle/>
          <a:p>
            <a:pPr eaLnBrk="1" hangingPunct="1">
              <a:buFontTx/>
              <a:buNone/>
              <a:defRPr/>
            </a:pPr>
            <a:r>
              <a:rPr lang="hr-HR" dirty="0" smtClean="0"/>
              <a:t>   </a:t>
            </a:r>
          </a:p>
        </p:txBody>
      </p:sp>
      <p:sp>
        <p:nvSpPr>
          <p:cNvPr id="185349" name="Rectangle 5"/>
          <p:cNvSpPr>
            <a:spLocks noChangeArrowheads="1"/>
          </p:cNvSpPr>
          <p:nvPr/>
        </p:nvSpPr>
        <p:spPr bwMode="auto">
          <a:xfrm>
            <a:off x="0" y="6165850"/>
            <a:ext cx="8548622" cy="26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a:lnSpc>
                <a:spcPct val="80000"/>
              </a:lnSpc>
              <a:spcBef>
                <a:spcPct val="20000"/>
              </a:spcBef>
              <a:buFont typeface="Wingdings" pitchFamily="2" charset="2"/>
              <a:buNone/>
              <a:defRPr/>
            </a:pPr>
            <a:r>
              <a:rPr lang="hr-HR" sz="1400" dirty="0">
                <a:solidFill>
                  <a:srgbClr val="002060"/>
                </a:solidFill>
                <a:latin typeface="+mj-lt"/>
              </a:rPr>
              <a:t>Izvor: </a:t>
            </a:r>
            <a:r>
              <a:rPr lang="hr-HR" sz="1400" dirty="0" smtClean="0">
                <a:solidFill>
                  <a:srgbClr val="002060"/>
                </a:solidFill>
                <a:latin typeface="+mj-lt"/>
              </a:rPr>
              <a:t>HGK-Komora Zagreb: Stanje u gospodarstvu na području Grada </a:t>
            </a:r>
            <a:r>
              <a:rPr lang="hr-HR" sz="1400" dirty="0">
                <a:solidFill>
                  <a:srgbClr val="002060"/>
                </a:solidFill>
                <a:latin typeface="+mj-lt"/>
              </a:rPr>
              <a:t>Zagreba i Zagrebačke </a:t>
            </a:r>
            <a:r>
              <a:rPr lang="hr-HR" sz="1400" dirty="0" smtClean="0">
                <a:solidFill>
                  <a:srgbClr val="002060"/>
                </a:solidFill>
                <a:latin typeface="+mj-lt"/>
              </a:rPr>
              <a:t>županije u 2012.</a:t>
            </a:r>
            <a:endParaRPr lang="hr-HR" sz="1400" dirty="0">
              <a:solidFill>
                <a:srgbClr val="002060"/>
              </a:solidFill>
              <a:latin typeface="+mj-lt"/>
            </a:endParaRPr>
          </a:p>
        </p:txBody>
      </p:sp>
      <p:pic>
        <p:nvPicPr>
          <p:cNvPr id="12371" name="Picture 83"/>
          <p:cNvPicPr>
            <a:picLocks noChangeAspect="1" noChangeArrowheads="1"/>
          </p:cNvPicPr>
          <p:nvPr/>
        </p:nvPicPr>
        <p:blipFill>
          <a:blip r:embed="rId3"/>
          <a:srcRect l="20513" t="33981" r="38591" b="29230"/>
          <a:stretch>
            <a:fillRect/>
          </a:stretch>
        </p:blipFill>
        <p:spPr bwMode="auto">
          <a:xfrm>
            <a:off x="1428728" y="1542739"/>
            <a:ext cx="6547886" cy="4458029"/>
          </a:xfrm>
          <a:prstGeom prst="rect">
            <a:avLst/>
          </a:prstGeom>
          <a:noFill/>
          <a:ln w="9525">
            <a:noFill/>
            <a:miter lim="800000"/>
            <a:headEnd/>
            <a:tailEnd/>
          </a:ln>
          <a:effectLst/>
        </p:spPr>
      </p:pic>
    </p:spTree>
    <p:extLst>
      <p:ext uri="{BB962C8B-B14F-4D97-AF65-F5344CB8AC3E}">
        <p14:creationId xmlns:p14="http://schemas.microsoft.com/office/powerpoint/2010/main" val="2473653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0"/>
              </a:spcBef>
              <a:spcAft>
                <a:spcPct val="0"/>
              </a:spcAft>
              <a:defRPr sz="1200">
                <a:solidFill>
                  <a:schemeClr val="tx1"/>
                </a:solidFill>
                <a:latin typeface="Tahoma" pitchFamily="34" charset="0"/>
              </a:defRPr>
            </a:lvl6pPr>
            <a:lvl7pPr marL="2971800" indent="-228600" eaLnBrk="0" fontAlgn="base" hangingPunct="0">
              <a:spcBef>
                <a:spcPct val="0"/>
              </a:spcBef>
              <a:spcAft>
                <a:spcPct val="0"/>
              </a:spcAft>
              <a:defRPr sz="1200">
                <a:solidFill>
                  <a:schemeClr val="tx1"/>
                </a:solidFill>
                <a:latin typeface="Tahoma" pitchFamily="34" charset="0"/>
              </a:defRPr>
            </a:lvl7pPr>
            <a:lvl8pPr marL="3429000" indent="-228600" eaLnBrk="0" fontAlgn="base" hangingPunct="0">
              <a:spcBef>
                <a:spcPct val="0"/>
              </a:spcBef>
              <a:spcAft>
                <a:spcPct val="0"/>
              </a:spcAft>
              <a:defRPr sz="1200">
                <a:solidFill>
                  <a:schemeClr val="tx1"/>
                </a:solidFill>
                <a:latin typeface="Tahoma" pitchFamily="34" charset="0"/>
              </a:defRPr>
            </a:lvl8pPr>
            <a:lvl9pPr marL="3886200" indent="-228600" eaLnBrk="0" fontAlgn="base" hangingPunct="0">
              <a:spcBef>
                <a:spcPct val="0"/>
              </a:spcBef>
              <a:spcAft>
                <a:spcPct val="0"/>
              </a:spcAft>
              <a:defRPr sz="1200">
                <a:solidFill>
                  <a:schemeClr val="tx1"/>
                </a:solidFill>
                <a:latin typeface="Tahoma" pitchFamily="34" charset="0"/>
              </a:defRPr>
            </a:lvl9pPr>
          </a:lstStyle>
          <a:p>
            <a:pPr eaLnBrk="1" hangingPunct="1"/>
            <a:fld id="{99433ADD-4FD7-4E18-9112-48D20A369085}" type="slidenum">
              <a:rPr lang="hr-HR" sz="1400" smtClean="0">
                <a:effectLst/>
                <a:latin typeface="Arial" charset="0"/>
              </a:rPr>
              <a:pPr eaLnBrk="1" hangingPunct="1"/>
              <a:t>8</a:t>
            </a:fld>
            <a:endParaRPr lang="hr-HR" sz="1400" smtClean="0">
              <a:effectLst/>
              <a:latin typeface="Arial" charset="0"/>
            </a:endParaRPr>
          </a:p>
        </p:txBody>
      </p:sp>
      <p:sp>
        <p:nvSpPr>
          <p:cNvPr id="301061" name="Rectangle 5"/>
          <p:cNvSpPr>
            <a:spLocks noGrp="1" noChangeArrowheads="1"/>
          </p:cNvSpPr>
          <p:nvPr>
            <p:ph type="title" idx="4294967295"/>
          </p:nvPr>
        </p:nvSpPr>
        <p:spPr/>
        <p:txBody>
          <a:bodyPr/>
          <a:lstStyle/>
          <a:p>
            <a:pPr eaLnBrk="1" hangingPunct="1">
              <a:defRPr/>
            </a:pPr>
            <a:r>
              <a:rPr lang="hr-HR" sz="2400" b="1" u="sng" dirty="0" smtClean="0">
                <a:solidFill>
                  <a:schemeClr val="accent2"/>
                </a:solidFill>
              </a:rPr>
              <a:t>Proračun Grada Zagreba</a:t>
            </a:r>
            <a:br>
              <a:rPr lang="hr-HR" sz="2400" b="1" u="sng" dirty="0" smtClean="0">
                <a:solidFill>
                  <a:schemeClr val="accent2"/>
                </a:solidFill>
              </a:rPr>
            </a:br>
            <a:r>
              <a:rPr lang="hr-HR" sz="2400" b="1" dirty="0" smtClean="0">
                <a:solidFill>
                  <a:schemeClr val="accent2"/>
                </a:solidFill>
              </a:rPr>
              <a:t>za 2013. 6,67 milijardi kuna</a:t>
            </a:r>
            <a:br>
              <a:rPr lang="hr-HR" sz="2400" b="1" dirty="0" smtClean="0">
                <a:solidFill>
                  <a:schemeClr val="accent2"/>
                </a:solidFill>
              </a:rPr>
            </a:br>
            <a:r>
              <a:rPr lang="hr-HR" sz="2400" b="1" dirty="0">
                <a:solidFill>
                  <a:schemeClr val="accent2"/>
                </a:solidFill>
              </a:rPr>
              <a:t>Struktura prihoda i primitaka u proračunu za 2013.</a:t>
            </a:r>
          </a:p>
        </p:txBody>
      </p:sp>
      <p:graphicFrame>
        <p:nvGraphicFramePr>
          <p:cNvPr id="18436" name="Object 4"/>
          <p:cNvGraphicFramePr>
            <a:graphicFrameLocks noGrp="1" noChangeAspect="1"/>
          </p:cNvGraphicFramePr>
          <p:nvPr>
            <p:ph idx="4294967295"/>
            <p:extLst>
              <p:ext uri="{D42A27DB-BD31-4B8C-83A1-F6EECF244321}">
                <p14:modId xmlns:p14="http://schemas.microsoft.com/office/powerpoint/2010/main" val="227576818"/>
              </p:ext>
            </p:extLst>
          </p:nvPr>
        </p:nvGraphicFramePr>
        <p:xfrm>
          <a:off x="438150" y="1844675"/>
          <a:ext cx="8128000" cy="3749675"/>
        </p:xfrm>
        <a:graphic>
          <a:graphicData uri="http://schemas.openxmlformats.org/presentationml/2006/ole">
            <mc:AlternateContent xmlns:mc="http://schemas.openxmlformats.org/markup-compatibility/2006">
              <mc:Choice xmlns:v="urn:schemas-microsoft-com:vml" Requires="v">
                <p:oleObj spid="_x0000_s5254" name="Chart" r:id="rId4" imgW="8124788" imgH="4124250" progId="MSGraph.Chart.8">
                  <p:embed followColorScheme="full"/>
                </p:oleObj>
              </mc:Choice>
              <mc:Fallback>
                <p:oleObj name="Chart" r:id="rId4" imgW="8124788" imgH="4124250" progId="MSGraph.Chart.8">
                  <p:embed followColorScheme="full"/>
                  <p:pic>
                    <p:nvPicPr>
                      <p:cNvPr id="0" name="Picture 13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50" y="1844675"/>
                        <a:ext cx="8128000" cy="3749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437" name="Picture 7" descr="grb grada 4x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3888" y="188913"/>
            <a:ext cx="6889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894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0"/>
              </a:spcBef>
              <a:spcAft>
                <a:spcPct val="0"/>
              </a:spcAft>
              <a:defRPr sz="1200">
                <a:solidFill>
                  <a:schemeClr val="tx1"/>
                </a:solidFill>
                <a:latin typeface="Tahoma" pitchFamily="34" charset="0"/>
              </a:defRPr>
            </a:lvl6pPr>
            <a:lvl7pPr marL="2971800" indent="-228600" eaLnBrk="0" fontAlgn="base" hangingPunct="0">
              <a:spcBef>
                <a:spcPct val="0"/>
              </a:spcBef>
              <a:spcAft>
                <a:spcPct val="0"/>
              </a:spcAft>
              <a:defRPr sz="1200">
                <a:solidFill>
                  <a:schemeClr val="tx1"/>
                </a:solidFill>
                <a:latin typeface="Tahoma" pitchFamily="34" charset="0"/>
              </a:defRPr>
            </a:lvl7pPr>
            <a:lvl8pPr marL="3429000" indent="-228600" eaLnBrk="0" fontAlgn="base" hangingPunct="0">
              <a:spcBef>
                <a:spcPct val="0"/>
              </a:spcBef>
              <a:spcAft>
                <a:spcPct val="0"/>
              </a:spcAft>
              <a:defRPr sz="1200">
                <a:solidFill>
                  <a:schemeClr val="tx1"/>
                </a:solidFill>
                <a:latin typeface="Tahoma" pitchFamily="34" charset="0"/>
              </a:defRPr>
            </a:lvl8pPr>
            <a:lvl9pPr marL="3886200" indent="-228600" eaLnBrk="0" fontAlgn="base" hangingPunct="0">
              <a:spcBef>
                <a:spcPct val="0"/>
              </a:spcBef>
              <a:spcAft>
                <a:spcPct val="0"/>
              </a:spcAft>
              <a:defRPr sz="1200">
                <a:solidFill>
                  <a:schemeClr val="tx1"/>
                </a:solidFill>
                <a:latin typeface="Tahoma" pitchFamily="34" charset="0"/>
              </a:defRPr>
            </a:lvl9pPr>
          </a:lstStyle>
          <a:p>
            <a:pPr eaLnBrk="1" hangingPunct="1"/>
            <a:fld id="{4C4741DF-8E97-4133-A0DE-7BC108651500}" type="slidenum">
              <a:rPr lang="hr-HR" sz="1400" smtClean="0">
                <a:effectLst/>
                <a:latin typeface="Arial" charset="0"/>
              </a:rPr>
              <a:pPr eaLnBrk="1" hangingPunct="1"/>
              <a:t>9</a:t>
            </a:fld>
            <a:endParaRPr lang="hr-HR" sz="1400" smtClean="0">
              <a:effectLst/>
              <a:latin typeface="Arial" charset="0"/>
            </a:endParaRPr>
          </a:p>
        </p:txBody>
      </p:sp>
      <p:sp>
        <p:nvSpPr>
          <p:cNvPr id="5124" name="Rectangle 5"/>
          <p:cNvSpPr>
            <a:spLocks noGrp="1" noChangeArrowheads="1"/>
          </p:cNvSpPr>
          <p:nvPr>
            <p:ph type="title" idx="4294967295"/>
          </p:nvPr>
        </p:nvSpPr>
        <p:spPr/>
        <p:txBody>
          <a:bodyPr>
            <a:normAutofit/>
          </a:bodyPr>
          <a:lstStyle/>
          <a:p>
            <a:pPr>
              <a:defRPr/>
            </a:pPr>
            <a:r>
              <a:rPr lang="hr-HR" sz="2400" b="1" dirty="0">
                <a:solidFill>
                  <a:schemeClr val="accent2"/>
                </a:solidFill>
              </a:rPr>
              <a:t>Struktura rashoda i izdataka u proračunu za </a:t>
            </a:r>
            <a:r>
              <a:rPr lang="hr-HR" sz="2400" b="1" dirty="0" smtClean="0">
                <a:solidFill>
                  <a:schemeClr val="accent2"/>
                </a:solidFill>
              </a:rPr>
              <a:t>2013.</a:t>
            </a:r>
            <a:endParaRPr lang="hr-HR" sz="2400" b="1" dirty="0">
              <a:solidFill>
                <a:schemeClr val="accent2"/>
              </a:solidFill>
            </a:endParaRPr>
          </a:p>
        </p:txBody>
      </p:sp>
      <p:graphicFrame>
        <p:nvGraphicFramePr>
          <p:cNvPr id="19460" name="Object 4"/>
          <p:cNvGraphicFramePr>
            <a:graphicFrameLocks noGrp="1" noChangeAspect="1"/>
          </p:cNvGraphicFramePr>
          <p:nvPr>
            <p:ph idx="4294967295"/>
            <p:extLst>
              <p:ext uri="{D42A27DB-BD31-4B8C-83A1-F6EECF244321}">
                <p14:modId xmlns:p14="http://schemas.microsoft.com/office/powerpoint/2010/main" val="3003276867"/>
              </p:ext>
            </p:extLst>
          </p:nvPr>
        </p:nvGraphicFramePr>
        <p:xfrm>
          <a:off x="498475" y="2112963"/>
          <a:ext cx="8147050" cy="3694112"/>
        </p:xfrm>
        <a:graphic>
          <a:graphicData uri="http://schemas.openxmlformats.org/presentationml/2006/ole">
            <mc:AlternateContent xmlns:mc="http://schemas.openxmlformats.org/markup-compatibility/2006">
              <mc:Choice xmlns:v="urn:schemas-microsoft-com:vml" Requires="v">
                <p:oleObj spid="_x0000_s6278" name="Chart" r:id="rId3" imgW="8153423" imgH="4067280" progId="MSGraph.Chart.8">
                  <p:embed followColorScheme="full"/>
                </p:oleObj>
              </mc:Choice>
              <mc:Fallback>
                <p:oleObj name="Chart" r:id="rId3" imgW="8153423" imgH="4067280" progId="MSGraph.Chart.8">
                  <p:embed followColorScheme="full"/>
                  <p:pic>
                    <p:nvPicPr>
                      <p:cNvPr id="0" name="Picture 13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475" y="2112963"/>
                        <a:ext cx="8147050" cy="3694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461" name="Picture 7" descr="grb grada 4x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3888" y="188913"/>
            <a:ext cx="6889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74931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otalTime>1055</TotalTime>
  <Words>3366</Words>
  <Application>Microsoft Office PowerPoint</Application>
  <PresentationFormat>On-screen Show (4:3)</PresentationFormat>
  <Paragraphs>540</Paragraphs>
  <Slides>43</Slides>
  <Notes>29</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43</vt:i4>
      </vt:variant>
    </vt:vector>
  </HeadingPairs>
  <TitlesOfParts>
    <vt:vector size="48" baseType="lpstr">
      <vt:lpstr>Flow</vt:lpstr>
      <vt:lpstr>1_Flow</vt:lpstr>
      <vt:lpstr>Default Design</vt:lpstr>
      <vt:lpstr>Chart</vt:lpstr>
      <vt:lpstr>Worksheet</vt:lpstr>
      <vt:lpstr>        Listopad 2013. </vt:lpstr>
      <vt:lpstr>Ustrojstvo gradske uprave </vt:lpstr>
      <vt:lpstr>Sustav upravljanja kvalitetom prema normi ISO 9001:2008 </vt:lpstr>
      <vt:lpstr>Osnovna statistika Grada    </vt:lpstr>
      <vt:lpstr>      </vt:lpstr>
      <vt:lpstr>PowerPoint Presentation</vt:lpstr>
      <vt:lpstr>STRUKTURA UKUPNOG PRIHODA PODUZETNIŠTVA GRADA ZAGREBA U 2012. PREMA NKD 2007</vt:lpstr>
      <vt:lpstr>Proračun Grada Zagreba za 2013. 6,67 milijardi kuna Struktura prihoda i primitaka u proračunu za 2013.</vt:lpstr>
      <vt:lpstr>Struktura rashoda i izdataka u proračunu za 2013.</vt:lpstr>
      <vt:lpstr>Investiranje</vt:lpstr>
      <vt:lpstr> Kreditni rejting</vt:lpstr>
      <vt:lpstr> </vt:lpstr>
      <vt:lpstr>Centralni uređaj za pročišćavanje otpadnih voda grada Zagreba i pripadajući infrastrukturni objekti</vt:lpstr>
      <vt:lpstr>PowerPoint Presentation</vt:lpstr>
      <vt:lpstr>Treći stupanj pročišćavanja otpadnih voda</vt:lpstr>
      <vt:lpstr>            Program sanacije Jakuševca</vt:lpstr>
      <vt:lpstr>PowerPoint Presentation</vt:lpstr>
      <vt:lpstr>Postrojenje za termičku obradu otpada – PTOO</vt:lpstr>
      <vt:lpstr>Zagrebački model zbrinjavanja i gospodarenja otpadom</vt:lpstr>
      <vt:lpstr>ZET – Program obnove sustava prijevoza putnika </vt:lpstr>
      <vt:lpstr>  Projekt Termalno kupalište Blato u Zagrebu</vt:lpstr>
      <vt:lpstr>Projekt  kongresni centar</vt:lpstr>
      <vt:lpstr>Projekt obrtnički centar</vt:lpstr>
      <vt:lpstr>Projekt izgradnje podzemne garaže  s pratećim sadržajima na  lokaciji srednjoškolskog igrališta „Savska-Kačićeva-Klaićeva-Kršnjavoga“</vt:lpstr>
      <vt:lpstr>Izgradnja novog putničkog terminala    Zračne luke Zagreb</vt:lpstr>
      <vt:lpstr>Projekt Akvarij u Zagrebu</vt:lpstr>
      <vt:lpstr>   Projekt Žičara Sljeme</vt:lpstr>
      <vt:lpstr>Gradska trgovačka društva</vt:lpstr>
      <vt:lpstr>PowerPoint Presentation</vt:lpstr>
      <vt:lpstr>PowerPoint Presentation</vt:lpstr>
      <vt:lpstr>PowerPoint Presentation</vt:lpstr>
      <vt:lpstr>Struktura obrta prema NKD 2007.</vt:lpstr>
      <vt:lpstr>PowerPoint Presentation</vt:lpstr>
      <vt:lpstr>Poticanje razvoja obrta, malog i srednjeg poduzetništva</vt:lpstr>
      <vt:lpstr>1. Dodjela poticajnih financijskih sredstava (2000. - 2012.)</vt:lpstr>
      <vt:lpstr>2. Razvoj poduzetničke infrastrukture</vt:lpstr>
      <vt:lpstr>PowerPoint Presentation</vt:lpstr>
      <vt:lpstr>Struktura sredstava za provedbu poticajnih  mjera i aktivnosti iz Programa (rujan 2000. – kolovoz 2013.)  </vt:lpstr>
      <vt:lpstr>UKUPNA SREDSTVA ZA PROVEDBU POTICAJNIH MJERA I AKTIVNOSTI IZ PROGRAMA ( rujan 2000. – kolovoz 2013.)</vt:lpstr>
      <vt:lpstr>Zagreb kao turističko središte</vt:lpstr>
      <vt:lpstr>Dolasci i noćenja turista  2006. – 2012.</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Siječanj 2013.</dc:title>
  <dc:creator>Vanja Šprajc</dc:creator>
  <cp:lastModifiedBy>Vanja Šprajc</cp:lastModifiedBy>
  <cp:revision>159</cp:revision>
  <cp:lastPrinted>2013-10-16T08:19:33Z</cp:lastPrinted>
  <dcterms:created xsi:type="dcterms:W3CDTF">2013-02-04T13:17:37Z</dcterms:created>
  <dcterms:modified xsi:type="dcterms:W3CDTF">2013-10-16T12:17:39Z</dcterms:modified>
</cp:coreProperties>
</file>